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1" r:id="rId3"/>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1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23" autoAdjust="0"/>
  </p:normalViewPr>
  <p:slideViewPr>
    <p:cSldViewPr>
      <p:cViewPr>
        <p:scale>
          <a:sx n="150" d="100"/>
          <a:sy n="150" d="100"/>
        </p:scale>
        <p:origin x="234"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28600" y="842010"/>
            <a:ext cx="7315200" cy="3245358"/>
          </a:xfrm>
          <a:prstGeom prst="rect">
            <a:avLst/>
          </a:prstGeom>
        </p:spPr>
      </p:pic>
      <p:sp>
        <p:nvSpPr>
          <p:cNvPr id="17" name="bg object 17"/>
          <p:cNvSpPr/>
          <p:nvPr/>
        </p:nvSpPr>
        <p:spPr>
          <a:xfrm>
            <a:off x="228600" y="842010"/>
            <a:ext cx="7315200" cy="3245485"/>
          </a:xfrm>
          <a:custGeom>
            <a:avLst/>
            <a:gdLst/>
            <a:ahLst/>
            <a:cxnLst/>
            <a:rect l="l" t="t" r="r" b="b"/>
            <a:pathLst>
              <a:path w="7315200" h="3245485">
                <a:moveTo>
                  <a:pt x="7315200" y="0"/>
                </a:moveTo>
                <a:lnTo>
                  <a:pt x="0" y="0"/>
                </a:lnTo>
                <a:lnTo>
                  <a:pt x="0" y="3245358"/>
                </a:lnTo>
                <a:lnTo>
                  <a:pt x="7315200" y="3245358"/>
                </a:lnTo>
                <a:lnTo>
                  <a:pt x="7315200" y="0"/>
                </a:lnTo>
                <a:close/>
              </a:path>
            </a:pathLst>
          </a:custGeom>
          <a:solidFill>
            <a:srgbClr val="312B3D">
              <a:alpha val="38000"/>
            </a:srgbClr>
          </a:solidFill>
        </p:spPr>
        <p:txBody>
          <a:bodyPr wrap="square" lIns="0" tIns="0" rIns="0" bIns="0" rtlCol="0"/>
          <a:lstStyle/>
          <a:p>
            <a:endParaRPr/>
          </a:p>
        </p:txBody>
      </p:sp>
      <p:sp>
        <p:nvSpPr>
          <p:cNvPr id="18" name="bg object 18"/>
          <p:cNvSpPr/>
          <p:nvPr/>
        </p:nvSpPr>
        <p:spPr>
          <a:xfrm>
            <a:off x="228600" y="9010408"/>
            <a:ext cx="7315200" cy="819785"/>
          </a:xfrm>
          <a:custGeom>
            <a:avLst/>
            <a:gdLst/>
            <a:ahLst/>
            <a:cxnLst/>
            <a:rect l="l" t="t" r="r" b="b"/>
            <a:pathLst>
              <a:path w="7315200" h="819784">
                <a:moveTo>
                  <a:pt x="7315200" y="0"/>
                </a:moveTo>
                <a:lnTo>
                  <a:pt x="0" y="0"/>
                </a:lnTo>
                <a:lnTo>
                  <a:pt x="0" y="819353"/>
                </a:lnTo>
                <a:lnTo>
                  <a:pt x="7315200" y="819353"/>
                </a:lnTo>
                <a:lnTo>
                  <a:pt x="7315200" y="0"/>
                </a:lnTo>
                <a:close/>
              </a:path>
            </a:pathLst>
          </a:custGeom>
          <a:solidFill>
            <a:srgbClr val="5A0028"/>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bg1"/>
                </a:solidFill>
                <a:latin typeface="Calibri"/>
                <a:cs typeface="Calibri"/>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596836"/>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17" name="bg object 17"/>
          <p:cNvSpPr/>
          <p:nvPr/>
        </p:nvSpPr>
        <p:spPr>
          <a:xfrm>
            <a:off x="457200" y="1259776"/>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18" name="bg object 18"/>
          <p:cNvSpPr/>
          <p:nvPr/>
        </p:nvSpPr>
        <p:spPr>
          <a:xfrm>
            <a:off x="457200" y="1922716"/>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19" name="bg object 19"/>
          <p:cNvSpPr/>
          <p:nvPr/>
        </p:nvSpPr>
        <p:spPr>
          <a:xfrm>
            <a:off x="457200" y="2585655"/>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20" name="bg object 20"/>
          <p:cNvSpPr/>
          <p:nvPr/>
        </p:nvSpPr>
        <p:spPr>
          <a:xfrm>
            <a:off x="457200" y="3248595"/>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21" name="bg object 21"/>
          <p:cNvSpPr/>
          <p:nvPr/>
        </p:nvSpPr>
        <p:spPr>
          <a:xfrm>
            <a:off x="457200" y="3911536"/>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22" name="bg object 22"/>
          <p:cNvSpPr/>
          <p:nvPr/>
        </p:nvSpPr>
        <p:spPr>
          <a:xfrm>
            <a:off x="457200" y="4574476"/>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23" name="bg object 23"/>
          <p:cNvSpPr/>
          <p:nvPr/>
        </p:nvSpPr>
        <p:spPr>
          <a:xfrm>
            <a:off x="457200" y="5237416"/>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24" name="bg object 24"/>
          <p:cNvSpPr/>
          <p:nvPr/>
        </p:nvSpPr>
        <p:spPr>
          <a:xfrm>
            <a:off x="457200" y="5900356"/>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25" name="bg object 25"/>
          <p:cNvSpPr/>
          <p:nvPr/>
        </p:nvSpPr>
        <p:spPr>
          <a:xfrm>
            <a:off x="457200" y="6563296"/>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26" name="bg object 26"/>
          <p:cNvSpPr/>
          <p:nvPr/>
        </p:nvSpPr>
        <p:spPr>
          <a:xfrm>
            <a:off x="457200" y="7226234"/>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27" name="bg object 27"/>
          <p:cNvSpPr/>
          <p:nvPr/>
        </p:nvSpPr>
        <p:spPr>
          <a:xfrm>
            <a:off x="457200" y="7889176"/>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28" name="bg object 28"/>
          <p:cNvSpPr/>
          <p:nvPr/>
        </p:nvSpPr>
        <p:spPr>
          <a:xfrm>
            <a:off x="457200" y="8552116"/>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29" name="bg object 29"/>
          <p:cNvSpPr/>
          <p:nvPr/>
        </p:nvSpPr>
        <p:spPr>
          <a:xfrm>
            <a:off x="457200" y="9215055"/>
            <a:ext cx="3343275" cy="0"/>
          </a:xfrm>
          <a:custGeom>
            <a:avLst/>
            <a:gdLst/>
            <a:ahLst/>
            <a:cxnLst/>
            <a:rect l="l" t="t" r="r" b="b"/>
            <a:pathLst>
              <a:path w="3343275">
                <a:moveTo>
                  <a:pt x="0" y="0"/>
                </a:moveTo>
                <a:lnTo>
                  <a:pt x="3343275" y="0"/>
                </a:lnTo>
              </a:path>
            </a:pathLst>
          </a:custGeom>
          <a:ln w="3175">
            <a:solidFill>
              <a:srgbClr val="5A0028"/>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79633" y="1064006"/>
            <a:ext cx="4813132" cy="1153160"/>
          </a:xfrm>
          <a:prstGeom prst="rect">
            <a:avLst/>
          </a:prstGeom>
        </p:spPr>
        <p:txBody>
          <a:bodyPr wrap="square" lIns="0" tIns="0" rIns="0" bIns="0">
            <a:spAutoFit/>
          </a:bodyPr>
          <a:lstStyle>
            <a:lvl1pPr>
              <a:defRPr sz="3700" b="0" i="0">
                <a:solidFill>
                  <a:schemeClr val="bg1"/>
                </a:solidFill>
                <a:latin typeface="Calibri"/>
                <a:cs typeface="Calibri"/>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2/25/2025</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jpg"/><Relationship Id="rId3" Type="http://schemas.openxmlformats.org/officeDocument/2006/relationships/image" Target="../media/image5.jpg"/><Relationship Id="rId21" Type="http://schemas.openxmlformats.org/officeDocument/2006/relationships/image" Target="../media/image23.jpg"/><Relationship Id="rId7" Type="http://schemas.openxmlformats.org/officeDocument/2006/relationships/image" Target="../media/image9.jp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jp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jpeg"/><Relationship Id="rId5" Type="http://schemas.openxmlformats.org/officeDocument/2006/relationships/image" Target="../media/image7.jp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jpg"/><Relationship Id="rId10" Type="http://schemas.openxmlformats.org/officeDocument/2006/relationships/image" Target="../media/image12.jp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jpg"/><Relationship Id="rId9" Type="http://schemas.openxmlformats.org/officeDocument/2006/relationships/image" Target="../media/image11.png"/><Relationship Id="rId14" Type="http://schemas.openxmlformats.org/officeDocument/2006/relationships/image" Target="../media/image16.jpg"/><Relationship Id="rId22" Type="http://schemas.openxmlformats.org/officeDocument/2006/relationships/image" Target="../media/image24.jpg"/><Relationship Id="rId27" Type="http://schemas.openxmlformats.org/officeDocument/2006/relationships/image" Target="../media/image29.png"/><Relationship Id="rId30"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Table 69">
            <a:extLst>
              <a:ext uri="{FF2B5EF4-FFF2-40B4-BE49-F238E27FC236}">
                <a16:creationId xmlns:a16="http://schemas.microsoft.com/office/drawing/2014/main" id="{9482BB46-1BED-4279-ABB9-0BA35DFB589F}"/>
              </a:ext>
            </a:extLst>
          </p:cNvPr>
          <p:cNvGraphicFramePr>
            <a:graphicFrameLocks noGrp="1"/>
          </p:cNvGraphicFramePr>
          <p:nvPr>
            <p:extLst>
              <p:ext uri="{D42A27DB-BD31-4B8C-83A1-F6EECF244321}">
                <p14:modId xmlns:p14="http://schemas.microsoft.com/office/powerpoint/2010/main" val="3076344112"/>
              </p:ext>
            </p:extLst>
          </p:nvPr>
        </p:nvGraphicFramePr>
        <p:xfrm>
          <a:off x="299466" y="6047667"/>
          <a:ext cx="3602736" cy="1724730"/>
        </p:xfrm>
        <a:graphic>
          <a:graphicData uri="http://schemas.openxmlformats.org/drawingml/2006/table">
            <a:tbl>
              <a:tblPr>
                <a:tableStyleId>{5C22544A-7EE6-4342-B048-85BDC9FD1C3A}</a:tableStyleId>
              </a:tblPr>
              <a:tblGrid>
                <a:gridCol w="3602736">
                  <a:extLst>
                    <a:ext uri="{9D8B030D-6E8A-4147-A177-3AD203B41FA5}">
                      <a16:colId xmlns:a16="http://schemas.microsoft.com/office/drawing/2014/main" val="3484420500"/>
                    </a:ext>
                  </a:extLst>
                </a:gridCol>
              </a:tblGrid>
              <a:tr h="34494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spc="35" dirty="0">
                          <a:solidFill>
                            <a:srgbClr val="231F20"/>
                          </a:solidFill>
                          <a:latin typeface="+mn-lt"/>
                          <a:cs typeface="Calibri"/>
                        </a:rPr>
                        <a:t>INDEPENDENT</a:t>
                      </a:r>
                      <a:r>
                        <a:rPr lang="en-US" sz="1000" b="1" spc="-40" dirty="0">
                          <a:solidFill>
                            <a:srgbClr val="231F20"/>
                          </a:solidFill>
                          <a:latin typeface="+mn-lt"/>
                          <a:cs typeface="Calibri"/>
                        </a:rPr>
                        <a:t> </a:t>
                      </a:r>
                      <a:r>
                        <a:rPr lang="en-US" sz="1000" b="1" spc="45" dirty="0">
                          <a:solidFill>
                            <a:srgbClr val="231F20"/>
                          </a:solidFill>
                          <a:latin typeface="+mn-lt"/>
                          <a:cs typeface="Calibri"/>
                        </a:rPr>
                        <a:t>SPONSORS-LED INVESTMENTS</a:t>
                      </a:r>
                      <a:endParaRPr lang="en-US" sz="1000" dirty="0">
                        <a:latin typeface="+mn-lt"/>
                        <a:cs typeface="Calibri"/>
                      </a:endParaRPr>
                    </a:p>
                  </a:txBody>
                  <a:tcPr marT="37785" marB="37785" anchor="ctr">
                    <a:solidFill>
                      <a:srgbClr val="E0E1ED"/>
                    </a:solidFill>
                  </a:tcPr>
                </a:tc>
                <a:extLst>
                  <a:ext uri="{0D108BD9-81ED-4DB2-BD59-A6C34878D82A}">
                    <a16:rowId xmlns:a16="http://schemas.microsoft.com/office/drawing/2014/main" val="3942428081"/>
                  </a:ext>
                </a:extLst>
              </a:tr>
              <a:tr h="34494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spc="30" dirty="0">
                          <a:solidFill>
                            <a:srgbClr val="231F20"/>
                          </a:solidFill>
                          <a:latin typeface="+mn-lt"/>
                          <a:cs typeface="Calibri"/>
                        </a:rPr>
                        <a:t>RECAPITALIZATIONS</a:t>
                      </a:r>
                      <a:r>
                        <a:rPr lang="en-US" sz="1000" b="1" spc="10" dirty="0">
                          <a:solidFill>
                            <a:srgbClr val="231F20"/>
                          </a:solidFill>
                          <a:latin typeface="+mn-lt"/>
                          <a:cs typeface="Calibri"/>
                        </a:rPr>
                        <a:t> </a:t>
                      </a:r>
                      <a:r>
                        <a:rPr lang="en-US" sz="1000" spc="-5" dirty="0">
                          <a:solidFill>
                            <a:srgbClr val="231F20"/>
                          </a:solidFill>
                          <a:latin typeface="+mj-lt"/>
                          <a:cs typeface="Trebuchet MS"/>
                        </a:rPr>
                        <a:t>(MAJORITY</a:t>
                      </a:r>
                      <a:r>
                        <a:rPr lang="en-US" sz="1000" spc="-95" dirty="0">
                          <a:solidFill>
                            <a:srgbClr val="231F20"/>
                          </a:solidFill>
                          <a:latin typeface="+mj-lt"/>
                          <a:cs typeface="Trebuchet MS"/>
                        </a:rPr>
                        <a:t> </a:t>
                      </a:r>
                      <a:r>
                        <a:rPr lang="en-US" sz="1000" spc="30" dirty="0">
                          <a:solidFill>
                            <a:srgbClr val="231F20"/>
                          </a:solidFill>
                          <a:latin typeface="+mj-lt"/>
                          <a:cs typeface="Trebuchet MS"/>
                        </a:rPr>
                        <a:t>AND</a:t>
                      </a:r>
                      <a:r>
                        <a:rPr lang="en-US" sz="1000" spc="-50" dirty="0">
                          <a:solidFill>
                            <a:srgbClr val="231F20"/>
                          </a:solidFill>
                          <a:latin typeface="+mj-lt"/>
                          <a:cs typeface="Trebuchet MS"/>
                        </a:rPr>
                        <a:t> </a:t>
                      </a:r>
                      <a:r>
                        <a:rPr lang="en-US" sz="1000" dirty="0">
                          <a:solidFill>
                            <a:srgbClr val="231F20"/>
                          </a:solidFill>
                          <a:latin typeface="+mj-lt"/>
                          <a:cs typeface="Trebuchet MS"/>
                        </a:rPr>
                        <a:t>MINORITY) </a:t>
                      </a:r>
                      <a:endParaRPr lang="en-US" sz="1000" dirty="0">
                        <a:latin typeface="+mj-lt"/>
                        <a:cs typeface="Calibri"/>
                      </a:endParaRPr>
                    </a:p>
                  </a:txBody>
                  <a:tcPr marT="37785" marB="37785" anchor="ctr">
                    <a:solidFill>
                      <a:srgbClr val="E0E1ED"/>
                    </a:solidFill>
                  </a:tcPr>
                </a:tc>
                <a:extLst>
                  <a:ext uri="{0D108BD9-81ED-4DB2-BD59-A6C34878D82A}">
                    <a16:rowId xmlns:a16="http://schemas.microsoft.com/office/drawing/2014/main" val="2917441236"/>
                  </a:ext>
                </a:extLst>
              </a:tr>
              <a:tr h="344946">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000" b="1" spc="25" dirty="0">
                          <a:solidFill>
                            <a:srgbClr val="231F20"/>
                          </a:solidFill>
                          <a:latin typeface="+mn-lt"/>
                          <a:cs typeface="Calibri"/>
                        </a:rPr>
                        <a:t>GROWTH/ACQUISITION</a:t>
                      </a:r>
                      <a:r>
                        <a:rPr lang="en-US" sz="1000" b="1" spc="-30" dirty="0">
                          <a:solidFill>
                            <a:srgbClr val="231F20"/>
                          </a:solidFill>
                          <a:latin typeface="+mn-lt"/>
                          <a:cs typeface="Calibri"/>
                        </a:rPr>
                        <a:t> </a:t>
                      </a:r>
                      <a:r>
                        <a:rPr lang="en-US" sz="1000" b="1" spc="35" dirty="0">
                          <a:solidFill>
                            <a:srgbClr val="231F20"/>
                          </a:solidFill>
                          <a:latin typeface="+mn-lt"/>
                          <a:cs typeface="Calibri"/>
                        </a:rPr>
                        <a:t>FINANCINGS</a:t>
                      </a:r>
                      <a:endParaRPr lang="en-US" sz="1000" dirty="0">
                        <a:latin typeface="+mn-lt"/>
                        <a:cs typeface="Calibri"/>
                      </a:endParaRPr>
                    </a:p>
                  </a:txBody>
                  <a:tcPr marT="37785" marB="37785" anchor="ctr">
                    <a:solidFill>
                      <a:srgbClr val="E0E1ED"/>
                    </a:solidFill>
                  </a:tcPr>
                </a:tc>
                <a:extLst>
                  <a:ext uri="{0D108BD9-81ED-4DB2-BD59-A6C34878D82A}">
                    <a16:rowId xmlns:a16="http://schemas.microsoft.com/office/drawing/2014/main" val="3748289491"/>
                  </a:ext>
                </a:extLst>
              </a:tr>
              <a:tr h="34494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spc="45" dirty="0">
                          <a:solidFill>
                            <a:srgbClr val="231F20"/>
                          </a:solidFill>
                          <a:latin typeface="+mn-lt"/>
                          <a:cs typeface="Calibri"/>
                        </a:rPr>
                        <a:t>SHAREHOLDER</a:t>
                      </a:r>
                      <a:r>
                        <a:rPr lang="en-US" sz="1000" b="1" spc="-15" dirty="0">
                          <a:solidFill>
                            <a:srgbClr val="231F20"/>
                          </a:solidFill>
                          <a:latin typeface="+mn-lt"/>
                          <a:cs typeface="Calibri"/>
                        </a:rPr>
                        <a:t> </a:t>
                      </a:r>
                      <a:r>
                        <a:rPr lang="en-US" sz="1000" b="1" spc="30" dirty="0">
                          <a:solidFill>
                            <a:srgbClr val="231F20"/>
                          </a:solidFill>
                          <a:latin typeface="+mn-lt"/>
                          <a:cs typeface="Calibri"/>
                        </a:rPr>
                        <a:t>LIQUIDITY</a:t>
                      </a:r>
                      <a:r>
                        <a:rPr lang="en-US" sz="1000" b="1" spc="-35" dirty="0">
                          <a:solidFill>
                            <a:srgbClr val="231F20"/>
                          </a:solidFill>
                          <a:latin typeface="+mn-lt"/>
                          <a:cs typeface="Calibri"/>
                        </a:rPr>
                        <a:t> </a:t>
                      </a:r>
                      <a:r>
                        <a:rPr lang="en-US" sz="1000" b="1" spc="-80" dirty="0">
                          <a:solidFill>
                            <a:srgbClr val="231F20"/>
                          </a:solidFill>
                          <a:latin typeface="+mn-lt"/>
                          <a:cs typeface="Calibri"/>
                        </a:rPr>
                        <a:t>&amp;</a:t>
                      </a:r>
                      <a:r>
                        <a:rPr lang="en-US" sz="1000" b="1" spc="-10" dirty="0">
                          <a:solidFill>
                            <a:srgbClr val="231F20"/>
                          </a:solidFill>
                          <a:latin typeface="+mn-lt"/>
                          <a:cs typeface="Calibri"/>
                        </a:rPr>
                        <a:t> </a:t>
                      </a:r>
                      <a:r>
                        <a:rPr lang="en-US" sz="1000" b="1" spc="10" dirty="0">
                          <a:solidFill>
                            <a:srgbClr val="231F20"/>
                          </a:solidFill>
                          <a:latin typeface="+mn-lt"/>
                          <a:cs typeface="Calibri"/>
                        </a:rPr>
                        <a:t>FAMILY</a:t>
                      </a:r>
                      <a:r>
                        <a:rPr lang="en-US" sz="1000" b="1" spc="-60" dirty="0">
                          <a:solidFill>
                            <a:srgbClr val="231F20"/>
                          </a:solidFill>
                          <a:latin typeface="+mn-lt"/>
                          <a:cs typeface="Calibri"/>
                        </a:rPr>
                        <a:t> </a:t>
                      </a:r>
                      <a:r>
                        <a:rPr lang="en-US" sz="1000" b="1" spc="30" dirty="0">
                          <a:solidFill>
                            <a:srgbClr val="231F20"/>
                          </a:solidFill>
                          <a:latin typeface="+mn-lt"/>
                          <a:cs typeface="Calibri"/>
                        </a:rPr>
                        <a:t>TRANSITIONS</a:t>
                      </a:r>
                      <a:endParaRPr lang="en-US" sz="1000" dirty="0">
                        <a:latin typeface="+mn-lt"/>
                        <a:cs typeface="Calibri"/>
                      </a:endParaRPr>
                    </a:p>
                  </a:txBody>
                  <a:tcPr marT="37785" marB="37785" anchor="ctr">
                    <a:solidFill>
                      <a:srgbClr val="E0E1ED"/>
                    </a:solidFill>
                  </a:tcPr>
                </a:tc>
                <a:extLst>
                  <a:ext uri="{0D108BD9-81ED-4DB2-BD59-A6C34878D82A}">
                    <a16:rowId xmlns:a16="http://schemas.microsoft.com/office/drawing/2014/main" val="1448136528"/>
                  </a:ext>
                </a:extLst>
              </a:tr>
              <a:tr h="34494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spc="10" dirty="0">
                          <a:solidFill>
                            <a:srgbClr val="231F20"/>
                          </a:solidFill>
                          <a:latin typeface="+mn-lt"/>
                          <a:cs typeface="Calibri"/>
                        </a:rPr>
                        <a:t>MAN</a:t>
                      </a:r>
                      <a:r>
                        <a:rPr lang="en-US" sz="1000" b="1" spc="-10" dirty="0">
                          <a:solidFill>
                            <a:srgbClr val="231F20"/>
                          </a:solidFill>
                          <a:latin typeface="+mn-lt"/>
                          <a:cs typeface="Calibri"/>
                        </a:rPr>
                        <a:t>A</a:t>
                      </a:r>
                      <a:r>
                        <a:rPr lang="en-US" sz="1000" b="1" spc="30" dirty="0">
                          <a:solidFill>
                            <a:srgbClr val="231F20"/>
                          </a:solidFill>
                          <a:latin typeface="+mn-lt"/>
                          <a:cs typeface="Calibri"/>
                        </a:rPr>
                        <a:t>GEMENT</a:t>
                      </a:r>
                      <a:r>
                        <a:rPr lang="en-US" sz="1000" b="1" spc="-40" dirty="0">
                          <a:solidFill>
                            <a:srgbClr val="231F20"/>
                          </a:solidFill>
                          <a:latin typeface="+mn-lt"/>
                          <a:cs typeface="Calibri"/>
                        </a:rPr>
                        <a:t> </a:t>
                      </a:r>
                      <a:r>
                        <a:rPr lang="en-US" sz="1000" b="1" spc="40" dirty="0">
                          <a:solidFill>
                            <a:srgbClr val="231F20"/>
                          </a:solidFill>
                          <a:latin typeface="+mn-lt"/>
                          <a:cs typeface="Calibri"/>
                        </a:rPr>
                        <a:t>BU</a:t>
                      </a:r>
                      <a:r>
                        <a:rPr lang="en-US" sz="1000" b="1" spc="5" dirty="0">
                          <a:solidFill>
                            <a:srgbClr val="231F20"/>
                          </a:solidFill>
                          <a:latin typeface="+mn-lt"/>
                          <a:cs typeface="Calibri"/>
                        </a:rPr>
                        <a:t>Y</a:t>
                      </a:r>
                      <a:r>
                        <a:rPr lang="en-US" sz="1000" b="1" spc="35" dirty="0">
                          <a:solidFill>
                            <a:srgbClr val="231F20"/>
                          </a:solidFill>
                          <a:latin typeface="+mn-lt"/>
                          <a:cs typeface="Calibri"/>
                        </a:rPr>
                        <a:t>OU</a:t>
                      </a:r>
                      <a:r>
                        <a:rPr lang="en-US" sz="1000" b="1" spc="10" dirty="0">
                          <a:solidFill>
                            <a:srgbClr val="231F20"/>
                          </a:solidFill>
                          <a:latin typeface="+mn-lt"/>
                          <a:cs typeface="Calibri"/>
                        </a:rPr>
                        <a:t>T</a:t>
                      </a:r>
                      <a:r>
                        <a:rPr lang="en-US" sz="1000" b="1" spc="75" dirty="0">
                          <a:solidFill>
                            <a:srgbClr val="231F20"/>
                          </a:solidFill>
                          <a:latin typeface="+mn-lt"/>
                          <a:cs typeface="Calibri"/>
                        </a:rPr>
                        <a:t>S</a:t>
                      </a:r>
                      <a:endParaRPr lang="en-US" sz="1000" dirty="0">
                        <a:latin typeface="+mn-lt"/>
                        <a:cs typeface="Calibri"/>
                      </a:endParaRPr>
                    </a:p>
                  </a:txBody>
                  <a:tcPr marT="37785" marB="37785" anchor="ctr">
                    <a:solidFill>
                      <a:srgbClr val="E0E1ED"/>
                    </a:solidFill>
                  </a:tcPr>
                </a:tc>
                <a:extLst>
                  <a:ext uri="{0D108BD9-81ED-4DB2-BD59-A6C34878D82A}">
                    <a16:rowId xmlns:a16="http://schemas.microsoft.com/office/drawing/2014/main" val="4036424205"/>
                  </a:ext>
                </a:extLst>
              </a:tr>
            </a:tbl>
          </a:graphicData>
        </a:graphic>
      </p:graphicFrame>
      <p:sp>
        <p:nvSpPr>
          <p:cNvPr id="2" name="object 2"/>
          <p:cNvSpPr txBox="1"/>
          <p:nvPr/>
        </p:nvSpPr>
        <p:spPr>
          <a:xfrm>
            <a:off x="299466" y="4454748"/>
            <a:ext cx="3670300" cy="1148904"/>
          </a:xfrm>
          <a:prstGeom prst="rect">
            <a:avLst/>
          </a:prstGeom>
        </p:spPr>
        <p:txBody>
          <a:bodyPr vert="horz" wrap="square" lIns="0" tIns="12700" rIns="0" bIns="0" rtlCol="0">
            <a:spAutoFit/>
          </a:bodyPr>
          <a:lstStyle/>
          <a:p>
            <a:pPr marL="12700" marR="73660" algn="just">
              <a:lnSpc>
                <a:spcPct val="114599"/>
              </a:lnSpc>
              <a:spcBef>
                <a:spcPts val="100"/>
              </a:spcBef>
            </a:pPr>
            <a:r>
              <a:rPr sz="1100" spc="-10" dirty="0">
                <a:solidFill>
                  <a:srgbClr val="231F20"/>
                </a:solidFill>
                <a:latin typeface="+mj-lt"/>
                <a:cs typeface="Trebuchet MS"/>
              </a:rPr>
              <a:t>Merit Capital </a:t>
            </a:r>
            <a:r>
              <a:rPr sz="1100" spc="-20" dirty="0">
                <a:solidFill>
                  <a:srgbClr val="231F20"/>
                </a:solidFill>
                <a:latin typeface="+mj-lt"/>
                <a:cs typeface="Trebuchet MS"/>
              </a:rPr>
              <a:t>Partners, </a:t>
            </a:r>
            <a:r>
              <a:rPr sz="1100" spc="-10" dirty="0">
                <a:solidFill>
                  <a:srgbClr val="231F20"/>
                </a:solidFill>
                <a:latin typeface="+mj-lt"/>
                <a:cs typeface="Trebuchet MS"/>
              </a:rPr>
              <a:t>headquartered </a:t>
            </a:r>
            <a:r>
              <a:rPr sz="1100" spc="-20" dirty="0">
                <a:solidFill>
                  <a:srgbClr val="231F20"/>
                </a:solidFill>
                <a:latin typeface="+mj-lt"/>
                <a:cs typeface="Trebuchet MS"/>
              </a:rPr>
              <a:t>in </a:t>
            </a:r>
            <a:r>
              <a:rPr sz="1100" spc="-15" dirty="0">
                <a:solidFill>
                  <a:srgbClr val="231F20"/>
                </a:solidFill>
                <a:latin typeface="+mj-lt"/>
                <a:cs typeface="Trebuchet MS"/>
              </a:rPr>
              <a:t>Chicago, </a:t>
            </a:r>
            <a:r>
              <a:rPr sz="1100" spc="15" dirty="0">
                <a:solidFill>
                  <a:srgbClr val="231F20"/>
                </a:solidFill>
                <a:latin typeface="+mj-lt"/>
                <a:cs typeface="Trebuchet MS"/>
              </a:rPr>
              <a:t>has </a:t>
            </a:r>
            <a:r>
              <a:rPr sz="1100" spc="10" dirty="0">
                <a:solidFill>
                  <a:srgbClr val="231F20"/>
                </a:solidFill>
                <a:latin typeface="+mj-lt"/>
                <a:cs typeface="Trebuchet MS"/>
              </a:rPr>
              <a:t>managed </a:t>
            </a:r>
            <a:r>
              <a:rPr lang="en-US" sz="1100" spc="-20" dirty="0">
                <a:solidFill>
                  <a:srgbClr val="231F20"/>
                </a:solidFill>
                <a:latin typeface="+mj-lt"/>
                <a:cs typeface="Trebuchet MS"/>
              </a:rPr>
              <a:t>approximately</a:t>
            </a:r>
            <a:r>
              <a:rPr sz="1100" spc="-20" dirty="0">
                <a:solidFill>
                  <a:srgbClr val="231F20"/>
                </a:solidFill>
                <a:latin typeface="+mj-lt"/>
                <a:cs typeface="Trebuchet MS"/>
              </a:rPr>
              <a:t> </a:t>
            </a:r>
            <a:r>
              <a:rPr sz="1100" spc="-15" dirty="0">
                <a:solidFill>
                  <a:srgbClr val="231F20"/>
                </a:solidFill>
                <a:latin typeface="+mj-lt"/>
                <a:cs typeface="Trebuchet MS"/>
              </a:rPr>
              <a:t>$2.</a:t>
            </a:r>
            <a:r>
              <a:rPr lang="en-US" sz="1100" spc="-15" dirty="0">
                <a:solidFill>
                  <a:srgbClr val="231F20"/>
                </a:solidFill>
                <a:latin typeface="+mj-lt"/>
                <a:cs typeface="Trebuchet MS"/>
              </a:rPr>
              <a:t>5 </a:t>
            </a:r>
            <a:r>
              <a:rPr sz="1100" spc="-25" dirty="0">
                <a:solidFill>
                  <a:srgbClr val="231F20"/>
                </a:solidFill>
                <a:latin typeface="+mj-lt"/>
                <a:cs typeface="Trebuchet MS"/>
              </a:rPr>
              <a:t>billion </a:t>
            </a:r>
            <a:r>
              <a:rPr sz="1100" spc="-5" dirty="0">
                <a:solidFill>
                  <a:srgbClr val="231F20"/>
                </a:solidFill>
                <a:latin typeface="+mj-lt"/>
                <a:cs typeface="Trebuchet MS"/>
              </a:rPr>
              <a:t>of </a:t>
            </a:r>
            <a:r>
              <a:rPr sz="1100" spc="-15" dirty="0">
                <a:solidFill>
                  <a:srgbClr val="231F20"/>
                </a:solidFill>
                <a:latin typeface="+mj-lt"/>
                <a:cs typeface="Trebuchet MS"/>
              </a:rPr>
              <a:t>capital </a:t>
            </a:r>
            <a:r>
              <a:rPr sz="1100" dirty="0">
                <a:solidFill>
                  <a:srgbClr val="231F20"/>
                </a:solidFill>
                <a:latin typeface="+mj-lt"/>
                <a:cs typeface="Trebuchet MS"/>
              </a:rPr>
              <a:t>since</a:t>
            </a:r>
            <a:r>
              <a:rPr lang="en-US" sz="1100" dirty="0">
                <a:solidFill>
                  <a:srgbClr val="231F20"/>
                </a:solidFill>
                <a:latin typeface="+mj-lt"/>
                <a:cs typeface="Trebuchet MS"/>
              </a:rPr>
              <a:t> its inception in </a:t>
            </a:r>
            <a:r>
              <a:rPr sz="1100" spc="-35" dirty="0">
                <a:solidFill>
                  <a:srgbClr val="231F20"/>
                </a:solidFill>
                <a:latin typeface="+mj-lt"/>
                <a:cs typeface="Trebuchet MS"/>
              </a:rPr>
              <a:t>1993.</a:t>
            </a:r>
            <a:r>
              <a:rPr lang="en-US" sz="1100" spc="-35" dirty="0">
                <a:solidFill>
                  <a:srgbClr val="231F20"/>
                </a:solidFill>
                <a:latin typeface="+mj-lt"/>
                <a:cs typeface="Trebuchet MS"/>
              </a:rPr>
              <a:t> </a:t>
            </a:r>
            <a:r>
              <a:rPr lang="en-US" sz="1100" spc="-10" dirty="0">
                <a:solidFill>
                  <a:srgbClr val="231F20"/>
                </a:solidFill>
                <a:latin typeface="+mj-lt"/>
              </a:rPr>
              <a:t>Merit partners with founders, management teams, owners, and independent sponsors, handling the entire investment process and providing all the necessary capital for its transactions. </a:t>
            </a:r>
          </a:p>
          <a:p>
            <a:pPr marL="12700" marR="73660">
              <a:lnSpc>
                <a:spcPct val="114599"/>
              </a:lnSpc>
              <a:spcBef>
                <a:spcPts val="100"/>
              </a:spcBef>
            </a:pPr>
            <a:endParaRPr sz="900" dirty="0">
              <a:latin typeface="+mj-lt"/>
              <a:cs typeface="Trebuchet MS"/>
            </a:endParaRPr>
          </a:p>
        </p:txBody>
      </p:sp>
      <p:sp>
        <p:nvSpPr>
          <p:cNvPr id="3" name="object 3"/>
          <p:cNvSpPr txBox="1"/>
          <p:nvPr/>
        </p:nvSpPr>
        <p:spPr>
          <a:xfrm>
            <a:off x="324866" y="5728271"/>
            <a:ext cx="3011805" cy="243656"/>
          </a:xfrm>
          <a:prstGeom prst="rect">
            <a:avLst/>
          </a:prstGeom>
        </p:spPr>
        <p:txBody>
          <a:bodyPr vert="horz" wrap="square" lIns="0" tIns="12700" rIns="0" bIns="0" rtlCol="0">
            <a:spAutoFit/>
          </a:bodyPr>
          <a:lstStyle/>
          <a:p>
            <a:pPr marL="12700">
              <a:lnSpc>
                <a:spcPct val="100000"/>
              </a:lnSpc>
              <a:spcBef>
                <a:spcPts val="100"/>
              </a:spcBef>
            </a:pPr>
            <a:r>
              <a:rPr sz="1500" spc="-50" dirty="0">
                <a:solidFill>
                  <a:srgbClr val="231F20"/>
                </a:solidFill>
                <a:latin typeface="+mj-lt"/>
                <a:cs typeface="Calibri"/>
              </a:rPr>
              <a:t>When</a:t>
            </a:r>
            <a:r>
              <a:rPr sz="1500" spc="-40" dirty="0">
                <a:solidFill>
                  <a:srgbClr val="231F20"/>
                </a:solidFill>
                <a:latin typeface="+mj-lt"/>
                <a:cs typeface="Calibri"/>
              </a:rPr>
              <a:t> </a:t>
            </a:r>
            <a:r>
              <a:rPr sz="1500" spc="-25" dirty="0">
                <a:solidFill>
                  <a:srgbClr val="231F20"/>
                </a:solidFill>
                <a:latin typeface="+mj-lt"/>
                <a:cs typeface="Calibri"/>
              </a:rPr>
              <a:t>to</a:t>
            </a:r>
            <a:r>
              <a:rPr sz="1500" spc="-40" dirty="0">
                <a:solidFill>
                  <a:srgbClr val="231F20"/>
                </a:solidFill>
                <a:latin typeface="+mj-lt"/>
                <a:cs typeface="Calibri"/>
              </a:rPr>
              <a:t> </a:t>
            </a:r>
            <a:r>
              <a:rPr sz="1500" spc="15" dirty="0">
                <a:solidFill>
                  <a:srgbClr val="231F20"/>
                </a:solidFill>
                <a:latin typeface="+mj-lt"/>
                <a:cs typeface="Calibri"/>
              </a:rPr>
              <a:t>Think</a:t>
            </a:r>
            <a:r>
              <a:rPr sz="1500" spc="-40" dirty="0">
                <a:solidFill>
                  <a:srgbClr val="231F20"/>
                </a:solidFill>
                <a:latin typeface="+mj-lt"/>
                <a:cs typeface="Calibri"/>
              </a:rPr>
              <a:t> </a:t>
            </a:r>
            <a:r>
              <a:rPr sz="1500" spc="-30" dirty="0">
                <a:solidFill>
                  <a:srgbClr val="231F20"/>
                </a:solidFill>
                <a:latin typeface="+mj-lt"/>
                <a:cs typeface="Calibri"/>
              </a:rPr>
              <a:t>of</a:t>
            </a:r>
            <a:r>
              <a:rPr sz="1500" spc="-40" dirty="0">
                <a:solidFill>
                  <a:srgbClr val="231F20"/>
                </a:solidFill>
                <a:latin typeface="+mj-lt"/>
                <a:cs typeface="Calibri"/>
              </a:rPr>
              <a:t> </a:t>
            </a:r>
            <a:r>
              <a:rPr sz="1500" spc="-70" dirty="0">
                <a:solidFill>
                  <a:srgbClr val="231F20"/>
                </a:solidFill>
                <a:latin typeface="+mj-lt"/>
                <a:cs typeface="Calibri"/>
              </a:rPr>
              <a:t>Merit</a:t>
            </a:r>
            <a:r>
              <a:rPr sz="1500" spc="-40" dirty="0">
                <a:solidFill>
                  <a:srgbClr val="231F20"/>
                </a:solidFill>
                <a:latin typeface="+mj-lt"/>
                <a:cs typeface="Calibri"/>
              </a:rPr>
              <a:t> </a:t>
            </a:r>
            <a:r>
              <a:rPr sz="1500" spc="5" dirty="0">
                <a:solidFill>
                  <a:srgbClr val="231F20"/>
                </a:solidFill>
                <a:latin typeface="+mj-lt"/>
                <a:cs typeface="Calibri"/>
              </a:rPr>
              <a:t>Capital</a:t>
            </a:r>
            <a:r>
              <a:rPr sz="1500" spc="-40" dirty="0">
                <a:solidFill>
                  <a:srgbClr val="231F20"/>
                </a:solidFill>
                <a:latin typeface="+mj-lt"/>
                <a:cs typeface="Calibri"/>
              </a:rPr>
              <a:t> </a:t>
            </a:r>
            <a:r>
              <a:rPr sz="1500" spc="-20" dirty="0">
                <a:solidFill>
                  <a:srgbClr val="231F20"/>
                </a:solidFill>
                <a:latin typeface="+mj-lt"/>
                <a:cs typeface="Calibri"/>
              </a:rPr>
              <a:t>Partners</a:t>
            </a:r>
            <a:endParaRPr sz="1500" dirty="0">
              <a:latin typeface="+mj-lt"/>
              <a:cs typeface="Calibri"/>
            </a:endParaRPr>
          </a:p>
        </p:txBody>
      </p:sp>
      <p:sp>
        <p:nvSpPr>
          <p:cNvPr id="7" name="object 7"/>
          <p:cNvSpPr txBox="1"/>
          <p:nvPr/>
        </p:nvSpPr>
        <p:spPr>
          <a:xfrm>
            <a:off x="4206240" y="4310379"/>
            <a:ext cx="1424940" cy="243656"/>
          </a:xfrm>
          <a:prstGeom prst="rect">
            <a:avLst/>
          </a:prstGeom>
        </p:spPr>
        <p:txBody>
          <a:bodyPr vert="horz" wrap="square" lIns="0" tIns="12700" rIns="0" bIns="0" rtlCol="0">
            <a:spAutoFit/>
          </a:bodyPr>
          <a:lstStyle/>
          <a:p>
            <a:pPr marL="12700">
              <a:lnSpc>
                <a:spcPct val="100000"/>
              </a:lnSpc>
              <a:spcBef>
                <a:spcPts val="100"/>
              </a:spcBef>
            </a:pPr>
            <a:r>
              <a:rPr sz="1500" spc="-10" dirty="0">
                <a:solidFill>
                  <a:srgbClr val="231F20"/>
                </a:solidFill>
                <a:latin typeface="+mj-lt"/>
                <a:cs typeface="Calibri"/>
              </a:rPr>
              <a:t>Inve</a:t>
            </a:r>
            <a:r>
              <a:rPr sz="1500" spc="-40" dirty="0">
                <a:solidFill>
                  <a:srgbClr val="231F20"/>
                </a:solidFill>
                <a:latin typeface="+mj-lt"/>
                <a:cs typeface="Calibri"/>
              </a:rPr>
              <a:t>s</a:t>
            </a:r>
            <a:r>
              <a:rPr sz="1500" spc="-15" dirty="0">
                <a:solidFill>
                  <a:srgbClr val="231F20"/>
                </a:solidFill>
                <a:latin typeface="+mj-lt"/>
                <a:cs typeface="Calibri"/>
              </a:rPr>
              <a:t>tment</a:t>
            </a:r>
            <a:r>
              <a:rPr sz="1500" spc="-40" dirty="0">
                <a:solidFill>
                  <a:srgbClr val="231F20"/>
                </a:solidFill>
                <a:latin typeface="+mj-lt"/>
                <a:cs typeface="Calibri"/>
              </a:rPr>
              <a:t> </a:t>
            </a:r>
            <a:r>
              <a:rPr sz="1500" dirty="0">
                <a:solidFill>
                  <a:srgbClr val="231F20"/>
                </a:solidFill>
                <a:latin typeface="+mj-lt"/>
                <a:cs typeface="Calibri"/>
              </a:rPr>
              <a:t>P</a:t>
            </a:r>
            <a:r>
              <a:rPr sz="1500" spc="-20" dirty="0">
                <a:solidFill>
                  <a:srgbClr val="231F20"/>
                </a:solidFill>
                <a:latin typeface="+mj-lt"/>
                <a:cs typeface="Calibri"/>
              </a:rPr>
              <a:t>r</a:t>
            </a:r>
            <a:r>
              <a:rPr sz="1500" spc="-10" dirty="0">
                <a:solidFill>
                  <a:srgbClr val="231F20"/>
                </a:solidFill>
                <a:latin typeface="+mj-lt"/>
                <a:cs typeface="Calibri"/>
              </a:rPr>
              <a:t>ofile</a:t>
            </a:r>
            <a:endParaRPr sz="1500" dirty="0">
              <a:latin typeface="+mj-lt"/>
              <a:cs typeface="Calibri"/>
            </a:endParaRPr>
          </a:p>
        </p:txBody>
      </p:sp>
      <p:sp>
        <p:nvSpPr>
          <p:cNvPr id="8" name="object 8"/>
          <p:cNvSpPr txBox="1">
            <a:spLocks noGrp="1"/>
          </p:cNvSpPr>
          <p:nvPr>
            <p:ph type="title"/>
          </p:nvPr>
        </p:nvSpPr>
        <p:spPr>
          <a:xfrm>
            <a:off x="1479633" y="1064006"/>
            <a:ext cx="4813132" cy="1153160"/>
          </a:xfrm>
          <a:prstGeom prst="rect">
            <a:avLst/>
          </a:prstGeom>
        </p:spPr>
        <p:txBody>
          <a:bodyPr vert="horz" wrap="square" lIns="0" tIns="12700" rIns="0" bIns="0" rtlCol="0">
            <a:spAutoFit/>
          </a:bodyPr>
          <a:lstStyle/>
          <a:p>
            <a:pPr marL="12700" marR="5080" indent="490220">
              <a:lnSpc>
                <a:spcPct val="100000"/>
              </a:lnSpc>
              <a:spcBef>
                <a:spcPts val="100"/>
              </a:spcBef>
            </a:pPr>
            <a:r>
              <a:rPr spc="-20" dirty="0">
                <a:latin typeface="+mj-lt"/>
              </a:rPr>
              <a:t>Experienced </a:t>
            </a:r>
            <a:r>
              <a:rPr spc="-55" dirty="0">
                <a:latin typeface="+mj-lt"/>
              </a:rPr>
              <a:t>Partner</a:t>
            </a:r>
            <a:r>
              <a:rPr spc="-50" dirty="0">
                <a:latin typeface="+mj-lt"/>
              </a:rPr>
              <a:t> </a:t>
            </a:r>
            <a:r>
              <a:rPr spc="5" dirty="0">
                <a:latin typeface="+mj-lt"/>
              </a:rPr>
              <a:t>Providing</a:t>
            </a:r>
            <a:r>
              <a:rPr spc="-120" dirty="0">
                <a:latin typeface="+mj-lt"/>
              </a:rPr>
              <a:t> </a:t>
            </a:r>
            <a:r>
              <a:rPr spc="-5" dirty="0">
                <a:latin typeface="+mj-lt"/>
              </a:rPr>
              <a:t>Flexible</a:t>
            </a:r>
            <a:r>
              <a:rPr spc="-114" dirty="0">
                <a:latin typeface="+mj-lt"/>
              </a:rPr>
              <a:t> </a:t>
            </a:r>
            <a:r>
              <a:rPr spc="15" dirty="0">
                <a:latin typeface="+mj-lt"/>
              </a:rPr>
              <a:t>Capital</a:t>
            </a:r>
          </a:p>
        </p:txBody>
      </p:sp>
      <p:sp>
        <p:nvSpPr>
          <p:cNvPr id="9" name="object 9"/>
          <p:cNvSpPr txBox="1"/>
          <p:nvPr/>
        </p:nvSpPr>
        <p:spPr>
          <a:xfrm>
            <a:off x="1791985" y="3369182"/>
            <a:ext cx="1508760" cy="360680"/>
          </a:xfrm>
          <a:prstGeom prst="rect">
            <a:avLst/>
          </a:prstGeom>
        </p:spPr>
        <p:txBody>
          <a:bodyPr vert="horz" wrap="square" lIns="0" tIns="12700" rIns="0" bIns="0" rtlCol="0">
            <a:spAutoFit/>
          </a:bodyPr>
          <a:lstStyle/>
          <a:p>
            <a:pPr marL="295910" marR="5080" indent="-296545">
              <a:lnSpc>
                <a:spcPct val="100000"/>
              </a:lnSpc>
              <a:spcBef>
                <a:spcPts val="100"/>
              </a:spcBef>
            </a:pPr>
            <a:r>
              <a:rPr sz="1100" spc="40" dirty="0">
                <a:solidFill>
                  <a:srgbClr val="FFFFFF"/>
                </a:solidFill>
                <a:latin typeface="+mj-lt"/>
                <a:cs typeface="Calibri"/>
              </a:rPr>
              <a:t>L</a:t>
            </a:r>
            <a:r>
              <a:rPr sz="1100" spc="-5" dirty="0">
                <a:solidFill>
                  <a:srgbClr val="FFFFFF"/>
                </a:solidFill>
                <a:latin typeface="+mj-lt"/>
                <a:cs typeface="Calibri"/>
              </a:rPr>
              <a:t>ONG</a:t>
            </a:r>
            <a:r>
              <a:rPr sz="1100" spc="-60" dirty="0">
                <a:solidFill>
                  <a:srgbClr val="FFFFFF"/>
                </a:solidFill>
                <a:latin typeface="+mj-lt"/>
                <a:cs typeface="Calibri"/>
              </a:rPr>
              <a:t>-</a:t>
            </a:r>
            <a:r>
              <a:rPr sz="1100" spc="-5" dirty="0">
                <a:solidFill>
                  <a:srgbClr val="FFFFFF"/>
                </a:solidFill>
                <a:latin typeface="+mj-lt"/>
                <a:cs typeface="Calibri"/>
              </a:rPr>
              <a:t>TERM</a:t>
            </a:r>
            <a:r>
              <a:rPr sz="1100" spc="-30" dirty="0">
                <a:solidFill>
                  <a:srgbClr val="FFFFFF"/>
                </a:solidFill>
                <a:latin typeface="+mj-lt"/>
                <a:cs typeface="Calibri"/>
              </a:rPr>
              <a:t> </a:t>
            </a:r>
            <a:r>
              <a:rPr sz="1100" spc="40" dirty="0">
                <a:solidFill>
                  <a:srgbClr val="FFFFFF"/>
                </a:solidFill>
                <a:latin typeface="+mj-lt"/>
                <a:cs typeface="Calibri"/>
              </a:rPr>
              <a:t>SU</a:t>
            </a:r>
            <a:r>
              <a:rPr sz="1100" spc="5" dirty="0">
                <a:solidFill>
                  <a:srgbClr val="FFFFFF"/>
                </a:solidFill>
                <a:latin typeface="+mj-lt"/>
                <a:cs typeface="Calibri"/>
              </a:rPr>
              <a:t>C</a:t>
            </a:r>
            <a:r>
              <a:rPr sz="1100" spc="55" dirty="0">
                <a:solidFill>
                  <a:srgbClr val="FFFFFF"/>
                </a:solidFill>
                <a:latin typeface="+mj-lt"/>
                <a:cs typeface="Calibri"/>
              </a:rPr>
              <a:t>CE</a:t>
            </a:r>
            <a:r>
              <a:rPr sz="1100" spc="30" dirty="0">
                <a:solidFill>
                  <a:srgbClr val="FFFFFF"/>
                </a:solidFill>
                <a:latin typeface="+mj-lt"/>
                <a:cs typeface="Calibri"/>
              </a:rPr>
              <a:t>S</a:t>
            </a:r>
            <a:r>
              <a:rPr sz="1100" spc="40" dirty="0">
                <a:solidFill>
                  <a:srgbClr val="FFFFFF"/>
                </a:solidFill>
                <a:latin typeface="+mj-lt"/>
                <a:cs typeface="Calibri"/>
              </a:rPr>
              <a:t>SFUL </a:t>
            </a:r>
            <a:r>
              <a:rPr sz="1100" spc="25" dirty="0">
                <a:solidFill>
                  <a:srgbClr val="FFFFFF"/>
                </a:solidFill>
                <a:latin typeface="+mj-lt"/>
                <a:cs typeface="Calibri"/>
              </a:rPr>
              <a:t>TRACK</a:t>
            </a:r>
            <a:r>
              <a:rPr sz="1100" spc="-40" dirty="0">
                <a:solidFill>
                  <a:srgbClr val="FFFFFF"/>
                </a:solidFill>
                <a:latin typeface="+mj-lt"/>
                <a:cs typeface="Calibri"/>
              </a:rPr>
              <a:t> </a:t>
            </a:r>
            <a:r>
              <a:rPr sz="1100" spc="15" dirty="0">
                <a:solidFill>
                  <a:srgbClr val="FFFFFF"/>
                </a:solidFill>
                <a:latin typeface="+mj-lt"/>
                <a:cs typeface="Calibri"/>
              </a:rPr>
              <a:t>RECORD</a:t>
            </a:r>
            <a:endParaRPr sz="1100" dirty="0">
              <a:latin typeface="+mj-lt"/>
              <a:cs typeface="Calibri"/>
            </a:endParaRPr>
          </a:p>
        </p:txBody>
      </p:sp>
      <p:sp>
        <p:nvSpPr>
          <p:cNvPr id="10" name="object 10"/>
          <p:cNvSpPr txBox="1"/>
          <p:nvPr/>
        </p:nvSpPr>
        <p:spPr>
          <a:xfrm>
            <a:off x="4704762" y="3369182"/>
            <a:ext cx="1068070" cy="182101"/>
          </a:xfrm>
          <a:prstGeom prst="rect">
            <a:avLst/>
          </a:prstGeom>
        </p:spPr>
        <p:txBody>
          <a:bodyPr vert="horz" wrap="square" lIns="0" tIns="12700" rIns="0" bIns="0" rtlCol="0">
            <a:spAutoFit/>
          </a:bodyPr>
          <a:lstStyle/>
          <a:p>
            <a:pPr>
              <a:lnSpc>
                <a:spcPct val="100000"/>
              </a:lnSpc>
              <a:spcBef>
                <a:spcPts val="100"/>
              </a:spcBef>
            </a:pPr>
            <a:r>
              <a:rPr sz="1100" spc="40" dirty="0">
                <a:solidFill>
                  <a:srgbClr val="FFFFFF"/>
                </a:solidFill>
                <a:latin typeface="+mj-lt"/>
                <a:cs typeface="Calibri"/>
              </a:rPr>
              <a:t>FLEXIBLE</a:t>
            </a:r>
            <a:r>
              <a:rPr sz="1100" spc="-30" dirty="0">
                <a:solidFill>
                  <a:srgbClr val="FFFFFF"/>
                </a:solidFill>
                <a:latin typeface="+mj-lt"/>
                <a:cs typeface="Calibri"/>
              </a:rPr>
              <a:t> </a:t>
            </a:r>
            <a:r>
              <a:rPr sz="1100" spc="20" dirty="0">
                <a:solidFill>
                  <a:srgbClr val="FFFFFF"/>
                </a:solidFill>
                <a:latin typeface="+mj-lt"/>
                <a:cs typeface="Calibri"/>
              </a:rPr>
              <a:t>CAPI</a:t>
            </a:r>
            <a:r>
              <a:rPr sz="1100" spc="-20" dirty="0">
                <a:solidFill>
                  <a:srgbClr val="FFFFFF"/>
                </a:solidFill>
                <a:latin typeface="+mj-lt"/>
                <a:cs typeface="Calibri"/>
              </a:rPr>
              <a:t>T</a:t>
            </a:r>
            <a:r>
              <a:rPr sz="1100" spc="15" dirty="0">
                <a:solidFill>
                  <a:srgbClr val="FFFFFF"/>
                </a:solidFill>
                <a:latin typeface="+mj-lt"/>
                <a:cs typeface="Calibri"/>
              </a:rPr>
              <a:t>AL</a:t>
            </a:r>
            <a:endParaRPr sz="1100" dirty="0">
              <a:latin typeface="+mj-lt"/>
              <a:cs typeface="Calibri"/>
            </a:endParaRPr>
          </a:p>
        </p:txBody>
      </p:sp>
      <p:sp>
        <p:nvSpPr>
          <p:cNvPr id="11" name="object 11"/>
          <p:cNvSpPr txBox="1"/>
          <p:nvPr/>
        </p:nvSpPr>
        <p:spPr>
          <a:xfrm>
            <a:off x="4526788" y="9203441"/>
            <a:ext cx="915669" cy="415370"/>
          </a:xfrm>
          <a:prstGeom prst="rect">
            <a:avLst/>
          </a:prstGeom>
        </p:spPr>
        <p:txBody>
          <a:bodyPr vert="horz" wrap="square" lIns="0" tIns="12700" rIns="0" bIns="0" rtlCol="0">
            <a:spAutoFit/>
          </a:bodyPr>
          <a:lstStyle/>
          <a:p>
            <a:pPr marR="5080">
              <a:lnSpc>
                <a:spcPct val="119000"/>
              </a:lnSpc>
              <a:spcBef>
                <a:spcPts val="100"/>
              </a:spcBef>
            </a:pPr>
            <a:r>
              <a:rPr lang="en-US" sz="700" spc="-10" dirty="0">
                <a:solidFill>
                  <a:srgbClr val="FFFFFF"/>
                </a:solidFill>
                <a:latin typeface="Calibri"/>
                <a:cs typeface="Calibri"/>
              </a:rPr>
              <a:t>191 N. Wacker Drive</a:t>
            </a:r>
          </a:p>
          <a:p>
            <a:pPr marR="5080">
              <a:lnSpc>
                <a:spcPct val="119000"/>
              </a:lnSpc>
              <a:spcBef>
                <a:spcPts val="100"/>
              </a:spcBef>
            </a:pPr>
            <a:r>
              <a:rPr sz="700" spc="10" dirty="0">
                <a:solidFill>
                  <a:srgbClr val="FFFFFF"/>
                </a:solidFill>
                <a:latin typeface="Calibri"/>
                <a:cs typeface="Calibri"/>
              </a:rPr>
              <a:t>Suite</a:t>
            </a:r>
            <a:r>
              <a:rPr sz="700" spc="-25" dirty="0">
                <a:solidFill>
                  <a:srgbClr val="FFFFFF"/>
                </a:solidFill>
                <a:latin typeface="Calibri"/>
                <a:cs typeface="Calibri"/>
              </a:rPr>
              <a:t> </a:t>
            </a:r>
            <a:r>
              <a:rPr lang="en-US" sz="700" spc="-10" dirty="0">
                <a:solidFill>
                  <a:srgbClr val="FFFFFF"/>
                </a:solidFill>
                <a:latin typeface="Calibri"/>
                <a:cs typeface="Calibri"/>
              </a:rPr>
              <a:t>1</a:t>
            </a:r>
            <a:r>
              <a:rPr sz="700" spc="-10" dirty="0">
                <a:solidFill>
                  <a:srgbClr val="FFFFFF"/>
                </a:solidFill>
                <a:latin typeface="Calibri"/>
                <a:cs typeface="Calibri"/>
              </a:rPr>
              <a:t>100</a:t>
            </a:r>
            <a:endParaRPr sz="700" dirty="0">
              <a:latin typeface="Calibri"/>
              <a:cs typeface="Calibri"/>
            </a:endParaRPr>
          </a:p>
          <a:p>
            <a:pPr>
              <a:lnSpc>
                <a:spcPct val="100000"/>
              </a:lnSpc>
              <a:spcBef>
                <a:spcPts val="160"/>
              </a:spcBef>
            </a:pPr>
            <a:r>
              <a:rPr sz="700" spc="10" dirty="0">
                <a:solidFill>
                  <a:srgbClr val="FFFFFF"/>
                </a:solidFill>
                <a:latin typeface="Calibri"/>
                <a:cs typeface="Calibri"/>
              </a:rPr>
              <a:t>Chicago,</a:t>
            </a:r>
            <a:r>
              <a:rPr sz="700" spc="-35" dirty="0">
                <a:solidFill>
                  <a:srgbClr val="FFFFFF"/>
                </a:solidFill>
                <a:latin typeface="Calibri"/>
                <a:cs typeface="Calibri"/>
              </a:rPr>
              <a:t> </a:t>
            </a:r>
            <a:r>
              <a:rPr sz="700" spc="10" dirty="0">
                <a:solidFill>
                  <a:srgbClr val="FFFFFF"/>
                </a:solidFill>
                <a:latin typeface="Calibri"/>
                <a:cs typeface="Calibri"/>
              </a:rPr>
              <a:t>Illinois</a:t>
            </a:r>
            <a:r>
              <a:rPr sz="700" spc="-30" dirty="0">
                <a:solidFill>
                  <a:srgbClr val="FFFFFF"/>
                </a:solidFill>
                <a:latin typeface="Calibri"/>
                <a:cs typeface="Calibri"/>
              </a:rPr>
              <a:t> </a:t>
            </a:r>
            <a:r>
              <a:rPr sz="700" spc="-10" dirty="0">
                <a:solidFill>
                  <a:srgbClr val="FFFFFF"/>
                </a:solidFill>
                <a:latin typeface="Calibri"/>
                <a:cs typeface="Calibri"/>
              </a:rPr>
              <a:t>60606</a:t>
            </a:r>
            <a:endParaRPr sz="700" dirty="0">
              <a:latin typeface="Calibri"/>
              <a:cs typeface="Calibri"/>
            </a:endParaRPr>
          </a:p>
        </p:txBody>
      </p:sp>
      <p:sp>
        <p:nvSpPr>
          <p:cNvPr id="12" name="object 12"/>
          <p:cNvSpPr txBox="1"/>
          <p:nvPr/>
        </p:nvSpPr>
        <p:spPr>
          <a:xfrm>
            <a:off x="6257544" y="9203441"/>
            <a:ext cx="666115" cy="279400"/>
          </a:xfrm>
          <a:prstGeom prst="rect">
            <a:avLst/>
          </a:prstGeom>
        </p:spPr>
        <p:txBody>
          <a:bodyPr vert="horz" wrap="square" lIns="0" tIns="33019" rIns="0" bIns="0" rtlCol="0">
            <a:spAutoFit/>
          </a:bodyPr>
          <a:lstStyle/>
          <a:p>
            <a:pPr>
              <a:lnSpc>
                <a:spcPct val="100000"/>
              </a:lnSpc>
              <a:spcBef>
                <a:spcPts val="259"/>
              </a:spcBef>
            </a:pPr>
            <a:r>
              <a:rPr sz="700" spc="-20" dirty="0">
                <a:solidFill>
                  <a:srgbClr val="FFFFFF"/>
                </a:solidFill>
                <a:latin typeface="Calibri"/>
                <a:cs typeface="Calibri"/>
              </a:rPr>
              <a:t>T</a:t>
            </a:r>
            <a:r>
              <a:rPr sz="700" dirty="0">
                <a:solidFill>
                  <a:srgbClr val="FFFFFF"/>
                </a:solidFill>
                <a:latin typeface="Calibri"/>
                <a:cs typeface="Calibri"/>
              </a:rPr>
              <a:t>el:</a:t>
            </a:r>
            <a:r>
              <a:rPr sz="700" spc="-20" dirty="0">
                <a:solidFill>
                  <a:srgbClr val="FFFFFF"/>
                </a:solidFill>
                <a:latin typeface="Calibri"/>
                <a:cs typeface="Calibri"/>
              </a:rPr>
              <a:t> </a:t>
            </a:r>
            <a:r>
              <a:rPr sz="700" spc="-10" dirty="0">
                <a:solidFill>
                  <a:srgbClr val="FFFFFF"/>
                </a:solidFill>
                <a:latin typeface="Calibri"/>
                <a:cs typeface="Calibri"/>
              </a:rPr>
              <a:t>312/592-6111</a:t>
            </a:r>
            <a:endParaRPr sz="700" dirty="0">
              <a:latin typeface="Calibri"/>
              <a:cs typeface="Calibri"/>
            </a:endParaRPr>
          </a:p>
          <a:p>
            <a:pPr>
              <a:lnSpc>
                <a:spcPct val="100000"/>
              </a:lnSpc>
              <a:spcBef>
                <a:spcPts val="160"/>
              </a:spcBef>
            </a:pPr>
            <a:r>
              <a:rPr sz="700" b="1" spc="10" dirty="0">
                <a:solidFill>
                  <a:srgbClr val="FFFFFF"/>
                </a:solidFill>
                <a:latin typeface="Calibri"/>
                <a:cs typeface="Calibri"/>
              </a:rPr>
              <a:t>meri</a:t>
            </a:r>
            <a:r>
              <a:rPr sz="700" b="1" spc="-10" dirty="0">
                <a:solidFill>
                  <a:srgbClr val="FFFFFF"/>
                </a:solidFill>
                <a:latin typeface="Calibri"/>
                <a:cs typeface="Calibri"/>
              </a:rPr>
              <a:t>t</a:t>
            </a:r>
            <a:r>
              <a:rPr sz="700" b="1" spc="20" dirty="0">
                <a:solidFill>
                  <a:srgbClr val="FFFFFF"/>
                </a:solidFill>
                <a:latin typeface="Calibri"/>
                <a:cs typeface="Calibri"/>
              </a:rPr>
              <a:t>c</a:t>
            </a:r>
            <a:r>
              <a:rPr sz="700" b="1" spc="10" dirty="0">
                <a:solidFill>
                  <a:srgbClr val="FFFFFF"/>
                </a:solidFill>
                <a:latin typeface="Calibri"/>
                <a:cs typeface="Calibri"/>
              </a:rPr>
              <a:t>api</a:t>
            </a:r>
            <a:r>
              <a:rPr sz="700" b="1" spc="-5" dirty="0">
                <a:solidFill>
                  <a:srgbClr val="FFFFFF"/>
                </a:solidFill>
                <a:latin typeface="Calibri"/>
                <a:cs typeface="Calibri"/>
              </a:rPr>
              <a:t>t</a:t>
            </a:r>
            <a:r>
              <a:rPr sz="700" b="1" spc="10" dirty="0">
                <a:solidFill>
                  <a:srgbClr val="FFFFFF"/>
                </a:solidFill>
                <a:latin typeface="Calibri"/>
                <a:cs typeface="Calibri"/>
              </a:rPr>
              <a:t>al</a:t>
            </a:r>
            <a:r>
              <a:rPr sz="700" b="1" dirty="0">
                <a:solidFill>
                  <a:srgbClr val="FFFFFF"/>
                </a:solidFill>
                <a:latin typeface="Calibri"/>
                <a:cs typeface="Calibri"/>
              </a:rPr>
              <a:t>.</a:t>
            </a:r>
            <a:r>
              <a:rPr sz="700" b="1" spc="10" dirty="0">
                <a:solidFill>
                  <a:srgbClr val="FFFFFF"/>
                </a:solidFill>
                <a:latin typeface="Calibri"/>
                <a:cs typeface="Calibri"/>
              </a:rPr>
              <a:t>com</a:t>
            </a:r>
            <a:endParaRPr sz="700" dirty="0">
              <a:latin typeface="Calibri"/>
              <a:cs typeface="Calibri"/>
            </a:endParaRPr>
          </a:p>
        </p:txBody>
      </p:sp>
      <p:grpSp>
        <p:nvGrpSpPr>
          <p:cNvPr id="17" name="object 17"/>
          <p:cNvGrpSpPr/>
          <p:nvPr/>
        </p:nvGrpSpPr>
        <p:grpSpPr>
          <a:xfrm>
            <a:off x="381507" y="9204943"/>
            <a:ext cx="5711190" cy="378460"/>
            <a:chOff x="381507" y="9204943"/>
            <a:chExt cx="5711190" cy="378460"/>
          </a:xfrm>
        </p:grpSpPr>
        <p:sp>
          <p:nvSpPr>
            <p:cNvPr id="18" name="object 18"/>
            <p:cNvSpPr/>
            <p:nvPr/>
          </p:nvSpPr>
          <p:spPr>
            <a:xfrm>
              <a:off x="4363275" y="9258686"/>
              <a:ext cx="0" cy="324485"/>
            </a:xfrm>
            <a:custGeom>
              <a:avLst/>
              <a:gdLst/>
              <a:ahLst/>
              <a:cxnLst/>
              <a:rect l="l" t="t" r="r" b="b"/>
              <a:pathLst>
                <a:path h="324484">
                  <a:moveTo>
                    <a:pt x="0" y="0"/>
                  </a:moveTo>
                  <a:lnTo>
                    <a:pt x="0" y="324231"/>
                  </a:lnTo>
                </a:path>
              </a:pathLst>
            </a:custGeom>
            <a:ln w="3175">
              <a:solidFill>
                <a:srgbClr val="FFFFFF"/>
              </a:solidFill>
            </a:ln>
          </p:spPr>
          <p:txBody>
            <a:bodyPr wrap="square" lIns="0" tIns="0" rIns="0" bIns="0" rtlCol="0"/>
            <a:lstStyle/>
            <a:p>
              <a:endParaRPr/>
            </a:p>
          </p:txBody>
        </p:sp>
        <p:sp>
          <p:nvSpPr>
            <p:cNvPr id="19" name="object 19"/>
            <p:cNvSpPr/>
            <p:nvPr/>
          </p:nvSpPr>
          <p:spPr>
            <a:xfrm>
              <a:off x="6090856" y="9258686"/>
              <a:ext cx="0" cy="324485"/>
            </a:xfrm>
            <a:custGeom>
              <a:avLst/>
              <a:gdLst/>
              <a:ahLst/>
              <a:cxnLst/>
              <a:rect l="l" t="t" r="r" b="b"/>
              <a:pathLst>
                <a:path h="324484">
                  <a:moveTo>
                    <a:pt x="0" y="0"/>
                  </a:moveTo>
                  <a:lnTo>
                    <a:pt x="0" y="324231"/>
                  </a:lnTo>
                </a:path>
              </a:pathLst>
            </a:custGeom>
            <a:ln w="3175">
              <a:solidFill>
                <a:srgbClr val="FFFFFF"/>
              </a:solidFill>
            </a:ln>
          </p:spPr>
          <p:txBody>
            <a:bodyPr wrap="square" lIns="0" tIns="0" rIns="0" bIns="0" rtlCol="0"/>
            <a:lstStyle/>
            <a:p>
              <a:endParaRPr/>
            </a:p>
          </p:txBody>
        </p:sp>
        <p:pic>
          <p:nvPicPr>
            <p:cNvPr id="20" name="object 20"/>
            <p:cNvPicPr/>
            <p:nvPr/>
          </p:nvPicPr>
          <p:blipFill>
            <a:blip r:embed="rId2" cstate="print"/>
            <a:stretch>
              <a:fillRect/>
            </a:stretch>
          </p:blipFill>
          <p:spPr>
            <a:xfrm>
              <a:off x="381507" y="9204943"/>
              <a:ext cx="2357932" cy="365759"/>
            </a:xfrm>
            <a:prstGeom prst="rect">
              <a:avLst/>
            </a:prstGeom>
          </p:spPr>
        </p:pic>
      </p:grpSp>
      <p:pic>
        <p:nvPicPr>
          <p:cNvPr id="21" name="object 21"/>
          <p:cNvPicPr/>
          <p:nvPr/>
        </p:nvPicPr>
        <p:blipFill>
          <a:blip r:embed="rId3" cstate="print"/>
          <a:stretch>
            <a:fillRect/>
          </a:stretch>
        </p:blipFill>
        <p:spPr>
          <a:xfrm>
            <a:off x="225551" y="259079"/>
            <a:ext cx="2764535" cy="341375"/>
          </a:xfrm>
          <a:prstGeom prst="rect">
            <a:avLst/>
          </a:prstGeom>
        </p:spPr>
      </p:pic>
      <p:sp>
        <p:nvSpPr>
          <p:cNvPr id="22" name="object 22"/>
          <p:cNvSpPr/>
          <p:nvPr/>
        </p:nvSpPr>
        <p:spPr>
          <a:xfrm>
            <a:off x="4953899" y="2710548"/>
            <a:ext cx="558800" cy="553085"/>
          </a:xfrm>
          <a:custGeom>
            <a:avLst/>
            <a:gdLst/>
            <a:ahLst/>
            <a:cxnLst/>
            <a:rect l="l" t="t" r="r" b="b"/>
            <a:pathLst>
              <a:path w="558800" h="553085">
                <a:moveTo>
                  <a:pt x="328129" y="400913"/>
                </a:moveTo>
                <a:lnTo>
                  <a:pt x="267703" y="552983"/>
                </a:lnTo>
                <a:lnTo>
                  <a:pt x="436956" y="552983"/>
                </a:lnTo>
                <a:lnTo>
                  <a:pt x="423679" y="534276"/>
                </a:lnTo>
                <a:lnTo>
                  <a:pt x="294894" y="534276"/>
                </a:lnTo>
                <a:lnTo>
                  <a:pt x="334949" y="433476"/>
                </a:lnTo>
                <a:lnTo>
                  <a:pt x="365936" y="433476"/>
                </a:lnTo>
                <a:lnTo>
                  <a:pt x="370131" y="431009"/>
                </a:lnTo>
                <a:lnTo>
                  <a:pt x="382498" y="421665"/>
                </a:lnTo>
                <a:lnTo>
                  <a:pt x="349415" y="421665"/>
                </a:lnTo>
                <a:lnTo>
                  <a:pt x="328129" y="400913"/>
                </a:lnTo>
                <a:close/>
              </a:path>
              <a:path w="558800" h="553085">
                <a:moveTo>
                  <a:pt x="513417" y="148475"/>
                </a:moveTo>
                <a:lnTo>
                  <a:pt x="482079" y="148475"/>
                </a:lnTo>
                <a:lnTo>
                  <a:pt x="483425" y="148602"/>
                </a:lnTo>
                <a:lnTo>
                  <a:pt x="484746" y="148882"/>
                </a:lnTo>
                <a:lnTo>
                  <a:pt x="514643" y="178512"/>
                </a:lnTo>
                <a:lnTo>
                  <a:pt x="536016" y="236880"/>
                </a:lnTo>
                <a:lnTo>
                  <a:pt x="539471" y="308559"/>
                </a:lnTo>
                <a:lnTo>
                  <a:pt x="528880" y="364823"/>
                </a:lnTo>
                <a:lnTo>
                  <a:pt x="511672" y="405565"/>
                </a:lnTo>
                <a:lnTo>
                  <a:pt x="470799" y="457032"/>
                </a:lnTo>
                <a:lnTo>
                  <a:pt x="441718" y="482069"/>
                </a:lnTo>
                <a:lnTo>
                  <a:pt x="405384" y="509435"/>
                </a:lnTo>
                <a:lnTo>
                  <a:pt x="390690" y="519506"/>
                </a:lnTo>
                <a:lnTo>
                  <a:pt x="401066" y="534200"/>
                </a:lnTo>
                <a:lnTo>
                  <a:pt x="423679" y="534276"/>
                </a:lnTo>
                <a:lnTo>
                  <a:pt x="416585" y="524281"/>
                </a:lnTo>
                <a:lnTo>
                  <a:pt x="431022" y="513817"/>
                </a:lnTo>
                <a:lnTo>
                  <a:pt x="485372" y="468720"/>
                </a:lnTo>
                <a:lnTo>
                  <a:pt x="523592" y="421754"/>
                </a:lnTo>
                <a:lnTo>
                  <a:pt x="552047" y="348882"/>
                </a:lnTo>
                <a:lnTo>
                  <a:pt x="558433" y="296561"/>
                </a:lnTo>
                <a:lnTo>
                  <a:pt x="554113" y="233781"/>
                </a:lnTo>
                <a:lnTo>
                  <a:pt x="543836" y="195145"/>
                </a:lnTo>
                <a:lnTo>
                  <a:pt x="528672" y="166233"/>
                </a:lnTo>
                <a:lnTo>
                  <a:pt x="513417" y="148475"/>
                </a:lnTo>
                <a:close/>
              </a:path>
              <a:path w="558800" h="553085">
                <a:moveTo>
                  <a:pt x="365936" y="433476"/>
                </a:moveTo>
                <a:lnTo>
                  <a:pt x="334949" y="433476"/>
                </a:lnTo>
                <a:lnTo>
                  <a:pt x="346087" y="444309"/>
                </a:lnTo>
                <a:lnTo>
                  <a:pt x="356908" y="438785"/>
                </a:lnTo>
                <a:lnTo>
                  <a:pt x="365936" y="433476"/>
                </a:lnTo>
                <a:close/>
              </a:path>
              <a:path w="558800" h="553085">
                <a:moveTo>
                  <a:pt x="288226" y="0"/>
                </a:moveTo>
                <a:lnTo>
                  <a:pt x="119722" y="0"/>
                </a:lnTo>
                <a:lnTo>
                  <a:pt x="142824" y="28549"/>
                </a:lnTo>
                <a:lnTo>
                  <a:pt x="119207" y="42697"/>
                </a:lnTo>
                <a:lnTo>
                  <a:pt x="78769" y="76893"/>
                </a:lnTo>
                <a:lnTo>
                  <a:pt x="42026" y="124032"/>
                </a:lnTo>
                <a:lnTo>
                  <a:pt x="18924" y="169730"/>
                </a:lnTo>
                <a:lnTo>
                  <a:pt x="1991" y="229180"/>
                </a:lnTo>
                <a:lnTo>
                  <a:pt x="0" y="299897"/>
                </a:lnTo>
                <a:lnTo>
                  <a:pt x="19897" y="374453"/>
                </a:lnTo>
                <a:lnTo>
                  <a:pt x="50084" y="415401"/>
                </a:lnTo>
                <a:lnTo>
                  <a:pt x="77815" y="432692"/>
                </a:lnTo>
                <a:lnTo>
                  <a:pt x="90347" y="436283"/>
                </a:lnTo>
                <a:lnTo>
                  <a:pt x="238696" y="432498"/>
                </a:lnTo>
                <a:lnTo>
                  <a:pt x="238696" y="430072"/>
                </a:lnTo>
                <a:lnTo>
                  <a:pt x="209726" y="419294"/>
                </a:lnTo>
                <a:lnTo>
                  <a:pt x="207501" y="417576"/>
                </a:lnTo>
                <a:lnTo>
                  <a:pt x="91630" y="417576"/>
                </a:lnTo>
                <a:lnTo>
                  <a:pt x="81668" y="414295"/>
                </a:lnTo>
                <a:lnTo>
                  <a:pt x="42428" y="377933"/>
                </a:lnTo>
                <a:lnTo>
                  <a:pt x="23302" y="328629"/>
                </a:lnTo>
                <a:lnTo>
                  <a:pt x="18189" y="297869"/>
                </a:lnTo>
                <a:lnTo>
                  <a:pt x="18307" y="293067"/>
                </a:lnTo>
                <a:lnTo>
                  <a:pt x="20033" y="232259"/>
                </a:lnTo>
                <a:lnTo>
                  <a:pt x="35737" y="177057"/>
                </a:lnTo>
                <a:lnTo>
                  <a:pt x="57151" y="134545"/>
                </a:lnTo>
                <a:lnTo>
                  <a:pt x="84582" y="97091"/>
                </a:lnTo>
                <a:lnTo>
                  <a:pt x="113792" y="70365"/>
                </a:lnTo>
                <a:lnTo>
                  <a:pt x="151231" y="45288"/>
                </a:lnTo>
                <a:lnTo>
                  <a:pt x="172885" y="36271"/>
                </a:lnTo>
                <a:lnTo>
                  <a:pt x="158648" y="18707"/>
                </a:lnTo>
                <a:lnTo>
                  <a:pt x="281074" y="18707"/>
                </a:lnTo>
                <a:lnTo>
                  <a:pt x="288226" y="0"/>
                </a:lnTo>
                <a:close/>
              </a:path>
              <a:path w="558800" h="553085">
                <a:moveTo>
                  <a:pt x="484009" y="129755"/>
                </a:moveTo>
                <a:lnTo>
                  <a:pt x="447867" y="141976"/>
                </a:lnTo>
                <a:lnTo>
                  <a:pt x="407276" y="199923"/>
                </a:lnTo>
                <a:lnTo>
                  <a:pt x="406971" y="200761"/>
                </a:lnTo>
                <a:lnTo>
                  <a:pt x="407657" y="201295"/>
                </a:lnTo>
                <a:lnTo>
                  <a:pt x="425094" y="225502"/>
                </a:lnTo>
                <a:lnTo>
                  <a:pt x="434155" y="257536"/>
                </a:lnTo>
                <a:lnTo>
                  <a:pt x="435721" y="293067"/>
                </a:lnTo>
                <a:lnTo>
                  <a:pt x="430669" y="327761"/>
                </a:lnTo>
                <a:lnTo>
                  <a:pt x="413160" y="365460"/>
                </a:lnTo>
                <a:lnTo>
                  <a:pt x="387599" y="394196"/>
                </a:lnTo>
                <a:lnTo>
                  <a:pt x="363259" y="413191"/>
                </a:lnTo>
                <a:lnTo>
                  <a:pt x="349415" y="421665"/>
                </a:lnTo>
                <a:lnTo>
                  <a:pt x="382498" y="421665"/>
                </a:lnTo>
                <a:lnTo>
                  <a:pt x="397524" y="410311"/>
                </a:lnTo>
                <a:lnTo>
                  <a:pt x="427500" y="377230"/>
                </a:lnTo>
                <a:lnTo>
                  <a:pt x="448475" y="332308"/>
                </a:lnTo>
                <a:lnTo>
                  <a:pt x="453773" y="297869"/>
                </a:lnTo>
                <a:lnTo>
                  <a:pt x="453142" y="261327"/>
                </a:lnTo>
                <a:lnTo>
                  <a:pt x="445310" y="226405"/>
                </a:lnTo>
                <a:lnTo>
                  <a:pt x="429006" y="196824"/>
                </a:lnTo>
                <a:lnTo>
                  <a:pt x="445014" y="170871"/>
                </a:lnTo>
                <a:lnTo>
                  <a:pt x="459813" y="156310"/>
                </a:lnTo>
                <a:lnTo>
                  <a:pt x="472139" y="149927"/>
                </a:lnTo>
                <a:lnTo>
                  <a:pt x="480733" y="148513"/>
                </a:lnTo>
                <a:lnTo>
                  <a:pt x="482079" y="148475"/>
                </a:lnTo>
                <a:lnTo>
                  <a:pt x="513417" y="148475"/>
                </a:lnTo>
                <a:lnTo>
                  <a:pt x="511008" y="145670"/>
                </a:lnTo>
                <a:lnTo>
                  <a:pt x="493229" y="132080"/>
                </a:lnTo>
                <a:lnTo>
                  <a:pt x="490423" y="131089"/>
                </a:lnTo>
                <a:lnTo>
                  <a:pt x="487273" y="130187"/>
                </a:lnTo>
                <a:lnTo>
                  <a:pt x="484009" y="129755"/>
                </a:lnTo>
                <a:close/>
              </a:path>
              <a:path w="558800" h="553085">
                <a:moveTo>
                  <a:pt x="219379" y="104965"/>
                </a:moveTo>
                <a:lnTo>
                  <a:pt x="157811" y="142433"/>
                </a:lnTo>
                <a:lnTo>
                  <a:pt x="122230" y="180066"/>
                </a:lnTo>
                <a:lnTo>
                  <a:pt x="97688" y="232422"/>
                </a:lnTo>
                <a:lnTo>
                  <a:pt x="93998" y="268070"/>
                </a:lnTo>
                <a:lnTo>
                  <a:pt x="99831" y="304612"/>
                </a:lnTo>
                <a:lnTo>
                  <a:pt x="115137" y="341922"/>
                </a:lnTo>
                <a:lnTo>
                  <a:pt x="139865" y="379869"/>
                </a:lnTo>
                <a:lnTo>
                  <a:pt x="173723" y="415455"/>
                </a:lnTo>
                <a:lnTo>
                  <a:pt x="91630" y="417576"/>
                </a:lnTo>
                <a:lnTo>
                  <a:pt x="207501" y="417576"/>
                </a:lnTo>
                <a:lnTo>
                  <a:pt x="182511" y="398273"/>
                </a:lnTo>
                <a:lnTo>
                  <a:pt x="162240" y="377664"/>
                </a:lnTo>
                <a:lnTo>
                  <a:pt x="154101" y="368122"/>
                </a:lnTo>
                <a:lnTo>
                  <a:pt x="131734" y="333965"/>
                </a:lnTo>
                <a:lnTo>
                  <a:pt x="117813" y="300629"/>
                </a:lnTo>
                <a:lnTo>
                  <a:pt x="112380" y="268229"/>
                </a:lnTo>
                <a:lnTo>
                  <a:pt x="115481" y="236880"/>
                </a:lnTo>
                <a:lnTo>
                  <a:pt x="136224" y="192377"/>
                </a:lnTo>
                <a:lnTo>
                  <a:pt x="166874" y="159261"/>
                </a:lnTo>
                <a:lnTo>
                  <a:pt x="196176" y="137846"/>
                </a:lnTo>
                <a:lnTo>
                  <a:pt x="212877" y="128447"/>
                </a:lnTo>
                <a:lnTo>
                  <a:pt x="239119" y="128447"/>
                </a:lnTo>
                <a:lnTo>
                  <a:pt x="244795" y="113601"/>
                </a:lnTo>
                <a:lnTo>
                  <a:pt x="225145" y="113601"/>
                </a:lnTo>
                <a:lnTo>
                  <a:pt x="219379" y="104965"/>
                </a:lnTo>
                <a:close/>
              </a:path>
              <a:path w="558800" h="553085">
                <a:moveTo>
                  <a:pt x="356387" y="119811"/>
                </a:moveTo>
                <a:lnTo>
                  <a:pt x="316221" y="120572"/>
                </a:lnTo>
                <a:lnTo>
                  <a:pt x="263396" y="153020"/>
                </a:lnTo>
                <a:lnTo>
                  <a:pt x="236001" y="225502"/>
                </a:lnTo>
                <a:lnTo>
                  <a:pt x="221800" y="266450"/>
                </a:lnTo>
                <a:lnTo>
                  <a:pt x="206156" y="306893"/>
                </a:lnTo>
                <a:lnTo>
                  <a:pt x="189090" y="346773"/>
                </a:lnTo>
                <a:lnTo>
                  <a:pt x="187045" y="350939"/>
                </a:lnTo>
                <a:lnTo>
                  <a:pt x="187426" y="351536"/>
                </a:lnTo>
                <a:lnTo>
                  <a:pt x="203303" y="372196"/>
                </a:lnTo>
                <a:lnTo>
                  <a:pt x="222326" y="389731"/>
                </a:lnTo>
                <a:lnTo>
                  <a:pt x="244044" y="403788"/>
                </a:lnTo>
                <a:lnTo>
                  <a:pt x="268008" y="414020"/>
                </a:lnTo>
                <a:lnTo>
                  <a:pt x="268757" y="414020"/>
                </a:lnTo>
                <a:lnTo>
                  <a:pt x="284509" y="402577"/>
                </a:lnTo>
                <a:lnTo>
                  <a:pt x="288833" y="395541"/>
                </a:lnTo>
                <a:lnTo>
                  <a:pt x="268008" y="395541"/>
                </a:lnTo>
                <a:lnTo>
                  <a:pt x="250297" y="387395"/>
                </a:lnTo>
                <a:lnTo>
                  <a:pt x="234041" y="376818"/>
                </a:lnTo>
                <a:lnTo>
                  <a:pt x="219491" y="363998"/>
                </a:lnTo>
                <a:lnTo>
                  <a:pt x="206895" y="349123"/>
                </a:lnTo>
                <a:lnTo>
                  <a:pt x="223424" y="309916"/>
                </a:lnTo>
                <a:lnTo>
                  <a:pt x="238634" y="270194"/>
                </a:lnTo>
                <a:lnTo>
                  <a:pt x="252513" y="229988"/>
                </a:lnTo>
                <a:lnTo>
                  <a:pt x="265049" y="189331"/>
                </a:lnTo>
                <a:lnTo>
                  <a:pt x="270326" y="176042"/>
                </a:lnTo>
                <a:lnTo>
                  <a:pt x="308368" y="138595"/>
                </a:lnTo>
                <a:lnTo>
                  <a:pt x="406353" y="137223"/>
                </a:lnTo>
                <a:lnTo>
                  <a:pt x="416885" y="128727"/>
                </a:lnTo>
                <a:lnTo>
                  <a:pt x="433552" y="123596"/>
                </a:lnTo>
                <a:lnTo>
                  <a:pt x="433476" y="121170"/>
                </a:lnTo>
                <a:lnTo>
                  <a:pt x="397456" y="120234"/>
                </a:lnTo>
                <a:lnTo>
                  <a:pt x="356387" y="119811"/>
                </a:lnTo>
                <a:close/>
              </a:path>
              <a:path w="558800" h="553085">
                <a:moveTo>
                  <a:pt x="406353" y="137223"/>
                </a:moveTo>
                <a:lnTo>
                  <a:pt x="356387" y="137223"/>
                </a:lnTo>
                <a:lnTo>
                  <a:pt x="382435" y="137452"/>
                </a:lnTo>
                <a:lnTo>
                  <a:pt x="375878" y="147492"/>
                </a:lnTo>
                <a:lnTo>
                  <a:pt x="370031" y="157945"/>
                </a:lnTo>
                <a:lnTo>
                  <a:pt x="364916" y="168772"/>
                </a:lnTo>
                <a:lnTo>
                  <a:pt x="349508" y="208219"/>
                </a:lnTo>
                <a:lnTo>
                  <a:pt x="331638" y="253746"/>
                </a:lnTo>
                <a:lnTo>
                  <a:pt x="322716" y="276636"/>
                </a:lnTo>
                <a:lnTo>
                  <a:pt x="312942" y="302066"/>
                </a:lnTo>
                <a:lnTo>
                  <a:pt x="301777" y="331622"/>
                </a:lnTo>
                <a:lnTo>
                  <a:pt x="293134" y="352316"/>
                </a:lnTo>
                <a:lnTo>
                  <a:pt x="283925" y="371168"/>
                </a:lnTo>
                <a:lnTo>
                  <a:pt x="275200" y="386227"/>
                </a:lnTo>
                <a:lnTo>
                  <a:pt x="268008" y="395541"/>
                </a:lnTo>
                <a:lnTo>
                  <a:pt x="288833" y="395541"/>
                </a:lnTo>
                <a:lnTo>
                  <a:pt x="300124" y="377169"/>
                </a:lnTo>
                <a:lnTo>
                  <a:pt x="312387" y="350939"/>
                </a:lnTo>
                <a:lnTo>
                  <a:pt x="317690" y="337985"/>
                </a:lnTo>
                <a:lnTo>
                  <a:pt x="328798" y="308528"/>
                </a:lnTo>
                <a:lnTo>
                  <a:pt x="338529" y="283175"/>
                </a:lnTo>
                <a:lnTo>
                  <a:pt x="347438" y="260350"/>
                </a:lnTo>
                <a:lnTo>
                  <a:pt x="356082" y="238480"/>
                </a:lnTo>
                <a:lnTo>
                  <a:pt x="375691" y="188341"/>
                </a:lnTo>
                <a:lnTo>
                  <a:pt x="375843" y="187807"/>
                </a:lnTo>
                <a:lnTo>
                  <a:pt x="376148" y="187058"/>
                </a:lnTo>
                <a:lnTo>
                  <a:pt x="376453" y="186220"/>
                </a:lnTo>
                <a:lnTo>
                  <a:pt x="388298" y="160086"/>
                </a:lnTo>
                <a:lnTo>
                  <a:pt x="401788" y="140906"/>
                </a:lnTo>
                <a:lnTo>
                  <a:pt x="406353" y="137223"/>
                </a:lnTo>
                <a:close/>
              </a:path>
              <a:path w="558800" h="553085">
                <a:moveTo>
                  <a:pt x="239119" y="128447"/>
                </a:moveTo>
                <a:lnTo>
                  <a:pt x="212877" y="128447"/>
                </a:lnTo>
                <a:lnTo>
                  <a:pt x="229539" y="153504"/>
                </a:lnTo>
                <a:lnTo>
                  <a:pt x="239119" y="128447"/>
                </a:lnTo>
                <a:close/>
              </a:path>
              <a:path w="558800" h="553085">
                <a:moveTo>
                  <a:pt x="281074" y="18707"/>
                </a:moveTo>
                <a:lnTo>
                  <a:pt x="261416" y="18707"/>
                </a:lnTo>
                <a:lnTo>
                  <a:pt x="225145" y="113601"/>
                </a:lnTo>
                <a:lnTo>
                  <a:pt x="244795" y="113601"/>
                </a:lnTo>
                <a:lnTo>
                  <a:pt x="281074" y="18707"/>
                </a:lnTo>
                <a:close/>
              </a:path>
            </a:pathLst>
          </a:custGeom>
          <a:solidFill>
            <a:srgbClr val="FFFFFF"/>
          </a:solidFill>
        </p:spPr>
        <p:txBody>
          <a:bodyPr wrap="square" lIns="0" tIns="0" rIns="0" bIns="0" rtlCol="0"/>
          <a:lstStyle/>
          <a:p>
            <a:endParaRPr>
              <a:latin typeface="+mj-lt"/>
            </a:endParaRPr>
          </a:p>
        </p:txBody>
      </p:sp>
      <p:sp>
        <p:nvSpPr>
          <p:cNvPr id="23" name="object 23"/>
          <p:cNvSpPr/>
          <p:nvPr/>
        </p:nvSpPr>
        <p:spPr>
          <a:xfrm>
            <a:off x="2256078" y="2710548"/>
            <a:ext cx="569595" cy="530860"/>
          </a:xfrm>
          <a:custGeom>
            <a:avLst/>
            <a:gdLst/>
            <a:ahLst/>
            <a:cxnLst/>
            <a:rect l="l" t="t" r="r" b="b"/>
            <a:pathLst>
              <a:path w="569594" h="530860">
                <a:moveTo>
                  <a:pt x="7607" y="254609"/>
                </a:moveTo>
                <a:lnTo>
                  <a:pt x="253" y="261543"/>
                </a:lnTo>
                <a:lnTo>
                  <a:pt x="0" y="270357"/>
                </a:lnTo>
                <a:lnTo>
                  <a:pt x="0" y="514667"/>
                </a:lnTo>
                <a:lnTo>
                  <a:pt x="253" y="523481"/>
                </a:lnTo>
                <a:lnTo>
                  <a:pt x="7607" y="530428"/>
                </a:lnTo>
                <a:lnTo>
                  <a:pt x="16421" y="530199"/>
                </a:lnTo>
                <a:lnTo>
                  <a:pt x="128791" y="530199"/>
                </a:lnTo>
                <a:lnTo>
                  <a:pt x="135902" y="523481"/>
                </a:lnTo>
                <a:lnTo>
                  <a:pt x="136156" y="514667"/>
                </a:lnTo>
                <a:lnTo>
                  <a:pt x="16421" y="514667"/>
                </a:lnTo>
                <a:lnTo>
                  <a:pt x="16421" y="270357"/>
                </a:lnTo>
                <a:lnTo>
                  <a:pt x="136156" y="270357"/>
                </a:lnTo>
                <a:lnTo>
                  <a:pt x="135902" y="261543"/>
                </a:lnTo>
                <a:lnTo>
                  <a:pt x="128804" y="254838"/>
                </a:lnTo>
                <a:lnTo>
                  <a:pt x="16421" y="254838"/>
                </a:lnTo>
                <a:lnTo>
                  <a:pt x="7607" y="254609"/>
                </a:lnTo>
                <a:close/>
              </a:path>
              <a:path w="569594" h="530860">
                <a:moveTo>
                  <a:pt x="128791" y="530199"/>
                </a:moveTo>
                <a:lnTo>
                  <a:pt x="119735" y="530199"/>
                </a:lnTo>
                <a:lnTo>
                  <a:pt x="128549" y="530428"/>
                </a:lnTo>
                <a:lnTo>
                  <a:pt x="128791" y="530199"/>
                </a:lnTo>
                <a:close/>
              </a:path>
              <a:path w="569594" h="530860">
                <a:moveTo>
                  <a:pt x="136156" y="270357"/>
                </a:moveTo>
                <a:lnTo>
                  <a:pt x="119735" y="270357"/>
                </a:lnTo>
                <a:lnTo>
                  <a:pt x="119735" y="514667"/>
                </a:lnTo>
                <a:lnTo>
                  <a:pt x="136156" y="514667"/>
                </a:lnTo>
                <a:lnTo>
                  <a:pt x="136156" y="270357"/>
                </a:lnTo>
                <a:close/>
              </a:path>
              <a:path w="569594" h="530860">
                <a:moveTo>
                  <a:pt x="128549" y="254596"/>
                </a:moveTo>
                <a:lnTo>
                  <a:pt x="119735" y="254838"/>
                </a:lnTo>
                <a:lnTo>
                  <a:pt x="128804" y="254838"/>
                </a:lnTo>
                <a:lnTo>
                  <a:pt x="128549" y="254596"/>
                </a:lnTo>
                <a:close/>
              </a:path>
              <a:path w="569594" h="530860">
                <a:moveTo>
                  <a:pt x="201714" y="169379"/>
                </a:moveTo>
                <a:lnTo>
                  <a:pt x="194373" y="176314"/>
                </a:lnTo>
                <a:lnTo>
                  <a:pt x="194106" y="185153"/>
                </a:lnTo>
                <a:lnTo>
                  <a:pt x="194106" y="514667"/>
                </a:lnTo>
                <a:lnTo>
                  <a:pt x="194373" y="523481"/>
                </a:lnTo>
                <a:lnTo>
                  <a:pt x="201714" y="530428"/>
                </a:lnTo>
                <a:lnTo>
                  <a:pt x="210527" y="530199"/>
                </a:lnTo>
                <a:lnTo>
                  <a:pt x="322922" y="530199"/>
                </a:lnTo>
                <a:lnTo>
                  <a:pt x="330009" y="523481"/>
                </a:lnTo>
                <a:lnTo>
                  <a:pt x="330276" y="514667"/>
                </a:lnTo>
                <a:lnTo>
                  <a:pt x="210527" y="514667"/>
                </a:lnTo>
                <a:lnTo>
                  <a:pt x="210527" y="185166"/>
                </a:lnTo>
                <a:lnTo>
                  <a:pt x="330276" y="185166"/>
                </a:lnTo>
                <a:lnTo>
                  <a:pt x="330047" y="176364"/>
                </a:lnTo>
                <a:lnTo>
                  <a:pt x="322973" y="169646"/>
                </a:lnTo>
                <a:lnTo>
                  <a:pt x="210527" y="169646"/>
                </a:lnTo>
                <a:lnTo>
                  <a:pt x="201714" y="169379"/>
                </a:lnTo>
                <a:close/>
              </a:path>
              <a:path w="569594" h="530860">
                <a:moveTo>
                  <a:pt x="322922" y="530199"/>
                </a:moveTo>
                <a:lnTo>
                  <a:pt x="313867" y="530199"/>
                </a:lnTo>
                <a:lnTo>
                  <a:pt x="322681" y="530428"/>
                </a:lnTo>
                <a:lnTo>
                  <a:pt x="322922" y="530199"/>
                </a:lnTo>
                <a:close/>
              </a:path>
              <a:path w="569594" h="530860">
                <a:moveTo>
                  <a:pt x="330276" y="185166"/>
                </a:moveTo>
                <a:lnTo>
                  <a:pt x="313855" y="185166"/>
                </a:lnTo>
                <a:lnTo>
                  <a:pt x="313855" y="514667"/>
                </a:lnTo>
                <a:lnTo>
                  <a:pt x="330276" y="514667"/>
                </a:lnTo>
                <a:lnTo>
                  <a:pt x="330276" y="185166"/>
                </a:lnTo>
                <a:close/>
              </a:path>
              <a:path w="569594" h="530860">
                <a:moveTo>
                  <a:pt x="322719" y="169405"/>
                </a:moveTo>
                <a:lnTo>
                  <a:pt x="313893" y="169646"/>
                </a:lnTo>
                <a:lnTo>
                  <a:pt x="322973" y="169646"/>
                </a:lnTo>
                <a:lnTo>
                  <a:pt x="322719" y="169405"/>
                </a:lnTo>
                <a:close/>
              </a:path>
              <a:path w="569594" h="530860">
                <a:moveTo>
                  <a:pt x="409879" y="129654"/>
                </a:moveTo>
                <a:lnTo>
                  <a:pt x="393420" y="129654"/>
                </a:lnTo>
                <a:lnTo>
                  <a:pt x="393420" y="514667"/>
                </a:lnTo>
                <a:lnTo>
                  <a:pt x="393687" y="523481"/>
                </a:lnTo>
                <a:lnTo>
                  <a:pt x="401027" y="530428"/>
                </a:lnTo>
                <a:lnTo>
                  <a:pt x="409841" y="530186"/>
                </a:lnTo>
                <a:lnTo>
                  <a:pt x="522250" y="530186"/>
                </a:lnTo>
                <a:lnTo>
                  <a:pt x="529336" y="523481"/>
                </a:lnTo>
                <a:lnTo>
                  <a:pt x="529602" y="514667"/>
                </a:lnTo>
                <a:lnTo>
                  <a:pt x="409879" y="514667"/>
                </a:lnTo>
                <a:lnTo>
                  <a:pt x="409879" y="129654"/>
                </a:lnTo>
                <a:close/>
              </a:path>
              <a:path w="569594" h="530860">
                <a:moveTo>
                  <a:pt x="522250" y="530186"/>
                </a:moveTo>
                <a:lnTo>
                  <a:pt x="513181" y="530186"/>
                </a:lnTo>
                <a:lnTo>
                  <a:pt x="521995" y="530428"/>
                </a:lnTo>
                <a:lnTo>
                  <a:pt x="522250" y="530186"/>
                </a:lnTo>
                <a:close/>
              </a:path>
              <a:path w="569594" h="530860">
                <a:moveTo>
                  <a:pt x="482819" y="15532"/>
                </a:moveTo>
                <a:lnTo>
                  <a:pt x="461137" y="15532"/>
                </a:lnTo>
                <a:lnTo>
                  <a:pt x="551472" y="113525"/>
                </a:lnTo>
                <a:lnTo>
                  <a:pt x="513219" y="114134"/>
                </a:lnTo>
                <a:lnTo>
                  <a:pt x="513219" y="514667"/>
                </a:lnTo>
                <a:lnTo>
                  <a:pt x="529602" y="514667"/>
                </a:lnTo>
                <a:lnTo>
                  <a:pt x="529602" y="129425"/>
                </a:lnTo>
                <a:lnTo>
                  <a:pt x="551713" y="129044"/>
                </a:lnTo>
                <a:lnTo>
                  <a:pt x="557987" y="129032"/>
                </a:lnTo>
                <a:lnTo>
                  <a:pt x="563702" y="125450"/>
                </a:lnTo>
                <a:lnTo>
                  <a:pt x="566445" y="119811"/>
                </a:lnTo>
                <a:lnTo>
                  <a:pt x="569023" y="114287"/>
                </a:lnTo>
                <a:lnTo>
                  <a:pt x="567982" y="107746"/>
                </a:lnTo>
                <a:lnTo>
                  <a:pt x="563791" y="103301"/>
                </a:lnTo>
                <a:lnTo>
                  <a:pt x="482819" y="15532"/>
                </a:lnTo>
                <a:close/>
              </a:path>
              <a:path w="569594" h="530860">
                <a:moveTo>
                  <a:pt x="461225" y="0"/>
                </a:moveTo>
                <a:lnTo>
                  <a:pt x="456501" y="0"/>
                </a:lnTo>
                <a:lnTo>
                  <a:pt x="452094" y="1854"/>
                </a:lnTo>
                <a:lnTo>
                  <a:pt x="448894" y="5156"/>
                </a:lnTo>
                <a:lnTo>
                  <a:pt x="355269" y="103759"/>
                </a:lnTo>
                <a:lnTo>
                  <a:pt x="350964" y="108216"/>
                </a:lnTo>
                <a:lnTo>
                  <a:pt x="349846" y="114871"/>
                </a:lnTo>
                <a:lnTo>
                  <a:pt x="352488" y="120497"/>
                </a:lnTo>
                <a:lnTo>
                  <a:pt x="355295" y="126187"/>
                </a:lnTo>
                <a:lnTo>
                  <a:pt x="361124" y="129743"/>
                </a:lnTo>
                <a:lnTo>
                  <a:pt x="367474" y="129654"/>
                </a:lnTo>
                <a:lnTo>
                  <a:pt x="409879" y="129654"/>
                </a:lnTo>
                <a:lnTo>
                  <a:pt x="409879" y="114134"/>
                </a:lnTo>
                <a:lnTo>
                  <a:pt x="367474" y="114134"/>
                </a:lnTo>
                <a:lnTo>
                  <a:pt x="461098" y="15532"/>
                </a:lnTo>
                <a:lnTo>
                  <a:pt x="482819" y="15532"/>
                </a:lnTo>
                <a:lnTo>
                  <a:pt x="470306" y="1968"/>
                </a:lnTo>
                <a:lnTo>
                  <a:pt x="465874" y="25"/>
                </a:lnTo>
                <a:lnTo>
                  <a:pt x="461225" y="0"/>
                </a:lnTo>
                <a:close/>
              </a:path>
            </a:pathLst>
          </a:custGeom>
          <a:solidFill>
            <a:srgbClr val="FFFFFF"/>
          </a:solidFill>
        </p:spPr>
        <p:txBody>
          <a:bodyPr wrap="square" lIns="0" tIns="0" rIns="0" bIns="0" rtlCol="0"/>
          <a:lstStyle/>
          <a:p>
            <a:endParaRPr>
              <a:latin typeface="+mj-lt"/>
            </a:endParaRPr>
          </a:p>
        </p:txBody>
      </p:sp>
      <p:grpSp>
        <p:nvGrpSpPr>
          <p:cNvPr id="24" name="object 24"/>
          <p:cNvGrpSpPr/>
          <p:nvPr/>
        </p:nvGrpSpPr>
        <p:grpSpPr>
          <a:xfrm>
            <a:off x="4206240" y="4697984"/>
            <a:ext cx="3383280" cy="3175"/>
            <a:chOff x="4361688" y="4697984"/>
            <a:chExt cx="2954020" cy="3175"/>
          </a:xfrm>
        </p:grpSpPr>
        <p:sp>
          <p:nvSpPr>
            <p:cNvPr id="25" name="object 25"/>
            <p:cNvSpPr/>
            <p:nvPr/>
          </p:nvSpPr>
          <p:spPr>
            <a:xfrm>
              <a:off x="4361688" y="4699571"/>
              <a:ext cx="1051560" cy="0"/>
            </a:xfrm>
            <a:custGeom>
              <a:avLst/>
              <a:gdLst/>
              <a:ahLst/>
              <a:cxnLst/>
              <a:rect l="l" t="t" r="r" b="b"/>
              <a:pathLst>
                <a:path w="1051560">
                  <a:moveTo>
                    <a:pt x="0" y="0"/>
                  </a:moveTo>
                  <a:lnTo>
                    <a:pt x="1051560" y="0"/>
                  </a:lnTo>
                </a:path>
              </a:pathLst>
            </a:custGeom>
            <a:ln w="3175">
              <a:solidFill>
                <a:srgbClr val="5A0028"/>
              </a:solidFill>
            </a:ln>
          </p:spPr>
          <p:txBody>
            <a:bodyPr wrap="square" lIns="0" tIns="0" rIns="0" bIns="0" rtlCol="0"/>
            <a:lstStyle/>
            <a:p>
              <a:endParaRPr/>
            </a:p>
          </p:txBody>
        </p:sp>
        <p:sp>
          <p:nvSpPr>
            <p:cNvPr id="26" name="object 26"/>
            <p:cNvSpPr/>
            <p:nvPr/>
          </p:nvSpPr>
          <p:spPr>
            <a:xfrm>
              <a:off x="5413248" y="4699571"/>
              <a:ext cx="1902460" cy="0"/>
            </a:xfrm>
            <a:custGeom>
              <a:avLst/>
              <a:gdLst/>
              <a:ahLst/>
              <a:cxnLst/>
              <a:rect l="l" t="t" r="r" b="b"/>
              <a:pathLst>
                <a:path w="1902459">
                  <a:moveTo>
                    <a:pt x="0" y="0"/>
                  </a:moveTo>
                  <a:lnTo>
                    <a:pt x="1901952" y="0"/>
                  </a:lnTo>
                </a:path>
              </a:pathLst>
            </a:custGeom>
            <a:ln w="3175">
              <a:solidFill>
                <a:srgbClr val="5A0028"/>
              </a:solidFill>
            </a:ln>
          </p:spPr>
          <p:txBody>
            <a:bodyPr wrap="square" lIns="0" tIns="0" rIns="0" bIns="0" rtlCol="0"/>
            <a:lstStyle/>
            <a:p>
              <a:endParaRPr/>
            </a:p>
          </p:txBody>
        </p:sp>
      </p:grpSp>
      <p:grpSp>
        <p:nvGrpSpPr>
          <p:cNvPr id="27" name="object 27"/>
          <p:cNvGrpSpPr/>
          <p:nvPr/>
        </p:nvGrpSpPr>
        <p:grpSpPr>
          <a:xfrm>
            <a:off x="4206240" y="5421884"/>
            <a:ext cx="3383280" cy="3175"/>
            <a:chOff x="4361688" y="5421884"/>
            <a:chExt cx="2954020" cy="3175"/>
          </a:xfrm>
        </p:grpSpPr>
        <p:sp>
          <p:nvSpPr>
            <p:cNvPr id="28" name="object 28"/>
            <p:cNvSpPr/>
            <p:nvPr/>
          </p:nvSpPr>
          <p:spPr>
            <a:xfrm>
              <a:off x="4361688" y="5423471"/>
              <a:ext cx="1051560" cy="0"/>
            </a:xfrm>
            <a:custGeom>
              <a:avLst/>
              <a:gdLst/>
              <a:ahLst/>
              <a:cxnLst/>
              <a:rect l="l" t="t" r="r" b="b"/>
              <a:pathLst>
                <a:path w="1051560">
                  <a:moveTo>
                    <a:pt x="0" y="0"/>
                  </a:moveTo>
                  <a:lnTo>
                    <a:pt x="1051560" y="0"/>
                  </a:lnTo>
                </a:path>
              </a:pathLst>
            </a:custGeom>
            <a:ln w="3175">
              <a:solidFill>
                <a:srgbClr val="5A0028"/>
              </a:solidFill>
            </a:ln>
          </p:spPr>
          <p:txBody>
            <a:bodyPr wrap="square" lIns="0" tIns="0" rIns="0" bIns="0" rtlCol="0"/>
            <a:lstStyle/>
            <a:p>
              <a:endParaRPr/>
            </a:p>
          </p:txBody>
        </p:sp>
        <p:sp>
          <p:nvSpPr>
            <p:cNvPr id="29" name="object 29"/>
            <p:cNvSpPr/>
            <p:nvPr/>
          </p:nvSpPr>
          <p:spPr>
            <a:xfrm>
              <a:off x="5413248" y="5423471"/>
              <a:ext cx="1902460" cy="0"/>
            </a:xfrm>
            <a:custGeom>
              <a:avLst/>
              <a:gdLst/>
              <a:ahLst/>
              <a:cxnLst/>
              <a:rect l="l" t="t" r="r" b="b"/>
              <a:pathLst>
                <a:path w="1902459">
                  <a:moveTo>
                    <a:pt x="0" y="0"/>
                  </a:moveTo>
                  <a:lnTo>
                    <a:pt x="1901952" y="0"/>
                  </a:lnTo>
                </a:path>
              </a:pathLst>
            </a:custGeom>
            <a:ln w="3175">
              <a:solidFill>
                <a:srgbClr val="5A0028"/>
              </a:solidFill>
            </a:ln>
          </p:spPr>
          <p:txBody>
            <a:bodyPr wrap="square" lIns="0" tIns="0" rIns="0" bIns="0" rtlCol="0"/>
            <a:lstStyle/>
            <a:p>
              <a:endParaRPr/>
            </a:p>
          </p:txBody>
        </p:sp>
      </p:grpSp>
      <p:grpSp>
        <p:nvGrpSpPr>
          <p:cNvPr id="30" name="object 30"/>
          <p:cNvGrpSpPr/>
          <p:nvPr/>
        </p:nvGrpSpPr>
        <p:grpSpPr>
          <a:xfrm>
            <a:off x="4206240" y="5726684"/>
            <a:ext cx="3383280" cy="3175"/>
            <a:chOff x="4361688" y="5726684"/>
            <a:chExt cx="2954020" cy="3175"/>
          </a:xfrm>
        </p:grpSpPr>
        <p:sp>
          <p:nvSpPr>
            <p:cNvPr id="31" name="object 31"/>
            <p:cNvSpPr/>
            <p:nvPr/>
          </p:nvSpPr>
          <p:spPr>
            <a:xfrm>
              <a:off x="4361688" y="5728271"/>
              <a:ext cx="1051560" cy="0"/>
            </a:xfrm>
            <a:custGeom>
              <a:avLst/>
              <a:gdLst/>
              <a:ahLst/>
              <a:cxnLst/>
              <a:rect l="l" t="t" r="r" b="b"/>
              <a:pathLst>
                <a:path w="1051560">
                  <a:moveTo>
                    <a:pt x="0" y="0"/>
                  </a:moveTo>
                  <a:lnTo>
                    <a:pt x="1051560" y="0"/>
                  </a:lnTo>
                </a:path>
              </a:pathLst>
            </a:custGeom>
            <a:ln w="3175">
              <a:solidFill>
                <a:srgbClr val="5A0028"/>
              </a:solidFill>
            </a:ln>
          </p:spPr>
          <p:txBody>
            <a:bodyPr wrap="square" lIns="0" tIns="0" rIns="0" bIns="0" rtlCol="0"/>
            <a:lstStyle/>
            <a:p>
              <a:endParaRPr/>
            </a:p>
          </p:txBody>
        </p:sp>
        <p:sp>
          <p:nvSpPr>
            <p:cNvPr id="32" name="object 32"/>
            <p:cNvSpPr/>
            <p:nvPr/>
          </p:nvSpPr>
          <p:spPr>
            <a:xfrm>
              <a:off x="5413248" y="5728271"/>
              <a:ext cx="1902460" cy="0"/>
            </a:xfrm>
            <a:custGeom>
              <a:avLst/>
              <a:gdLst/>
              <a:ahLst/>
              <a:cxnLst/>
              <a:rect l="l" t="t" r="r" b="b"/>
              <a:pathLst>
                <a:path w="1902459">
                  <a:moveTo>
                    <a:pt x="0" y="0"/>
                  </a:moveTo>
                  <a:lnTo>
                    <a:pt x="1901952" y="0"/>
                  </a:lnTo>
                </a:path>
              </a:pathLst>
            </a:custGeom>
            <a:ln w="3175">
              <a:solidFill>
                <a:srgbClr val="5A0028"/>
              </a:solidFill>
            </a:ln>
          </p:spPr>
          <p:txBody>
            <a:bodyPr wrap="square" lIns="0" tIns="0" rIns="0" bIns="0" rtlCol="0"/>
            <a:lstStyle/>
            <a:p>
              <a:endParaRPr/>
            </a:p>
          </p:txBody>
        </p:sp>
      </p:grpSp>
      <p:grpSp>
        <p:nvGrpSpPr>
          <p:cNvPr id="33" name="object 33"/>
          <p:cNvGrpSpPr/>
          <p:nvPr/>
        </p:nvGrpSpPr>
        <p:grpSpPr>
          <a:xfrm>
            <a:off x="4206240" y="6171184"/>
            <a:ext cx="3383280" cy="3175"/>
            <a:chOff x="4361688" y="6171184"/>
            <a:chExt cx="2954020" cy="3175"/>
          </a:xfrm>
        </p:grpSpPr>
        <p:sp>
          <p:nvSpPr>
            <p:cNvPr id="34" name="object 34"/>
            <p:cNvSpPr/>
            <p:nvPr/>
          </p:nvSpPr>
          <p:spPr>
            <a:xfrm>
              <a:off x="4361688" y="6172771"/>
              <a:ext cx="1051560" cy="0"/>
            </a:xfrm>
            <a:custGeom>
              <a:avLst/>
              <a:gdLst/>
              <a:ahLst/>
              <a:cxnLst/>
              <a:rect l="l" t="t" r="r" b="b"/>
              <a:pathLst>
                <a:path w="1051560">
                  <a:moveTo>
                    <a:pt x="0" y="0"/>
                  </a:moveTo>
                  <a:lnTo>
                    <a:pt x="1051560" y="0"/>
                  </a:lnTo>
                </a:path>
              </a:pathLst>
            </a:custGeom>
            <a:ln w="3175">
              <a:solidFill>
                <a:srgbClr val="5A0028"/>
              </a:solidFill>
            </a:ln>
          </p:spPr>
          <p:txBody>
            <a:bodyPr wrap="square" lIns="0" tIns="0" rIns="0" bIns="0" rtlCol="0"/>
            <a:lstStyle/>
            <a:p>
              <a:endParaRPr/>
            </a:p>
          </p:txBody>
        </p:sp>
        <p:sp>
          <p:nvSpPr>
            <p:cNvPr id="35" name="object 35"/>
            <p:cNvSpPr/>
            <p:nvPr/>
          </p:nvSpPr>
          <p:spPr>
            <a:xfrm>
              <a:off x="5413248" y="6172771"/>
              <a:ext cx="1902460" cy="0"/>
            </a:xfrm>
            <a:custGeom>
              <a:avLst/>
              <a:gdLst/>
              <a:ahLst/>
              <a:cxnLst/>
              <a:rect l="l" t="t" r="r" b="b"/>
              <a:pathLst>
                <a:path w="1902459">
                  <a:moveTo>
                    <a:pt x="0" y="0"/>
                  </a:moveTo>
                  <a:lnTo>
                    <a:pt x="1901952" y="0"/>
                  </a:lnTo>
                </a:path>
              </a:pathLst>
            </a:custGeom>
            <a:ln w="3175">
              <a:solidFill>
                <a:srgbClr val="5A0028"/>
              </a:solidFill>
            </a:ln>
          </p:spPr>
          <p:txBody>
            <a:bodyPr wrap="square" lIns="0" tIns="0" rIns="0" bIns="0" rtlCol="0"/>
            <a:lstStyle/>
            <a:p>
              <a:endParaRPr/>
            </a:p>
          </p:txBody>
        </p:sp>
      </p:grpSp>
      <p:grpSp>
        <p:nvGrpSpPr>
          <p:cNvPr id="36" name="object 36"/>
          <p:cNvGrpSpPr/>
          <p:nvPr/>
        </p:nvGrpSpPr>
        <p:grpSpPr>
          <a:xfrm>
            <a:off x="4206240" y="6615683"/>
            <a:ext cx="3383280" cy="3175"/>
            <a:chOff x="4361688" y="6615683"/>
            <a:chExt cx="2954020" cy="3175"/>
          </a:xfrm>
        </p:grpSpPr>
        <p:sp>
          <p:nvSpPr>
            <p:cNvPr id="37" name="object 37"/>
            <p:cNvSpPr/>
            <p:nvPr/>
          </p:nvSpPr>
          <p:spPr>
            <a:xfrm>
              <a:off x="4361688" y="6617271"/>
              <a:ext cx="1051560" cy="0"/>
            </a:xfrm>
            <a:custGeom>
              <a:avLst/>
              <a:gdLst/>
              <a:ahLst/>
              <a:cxnLst/>
              <a:rect l="l" t="t" r="r" b="b"/>
              <a:pathLst>
                <a:path w="1051560">
                  <a:moveTo>
                    <a:pt x="0" y="0"/>
                  </a:moveTo>
                  <a:lnTo>
                    <a:pt x="1051560" y="0"/>
                  </a:lnTo>
                </a:path>
              </a:pathLst>
            </a:custGeom>
            <a:ln w="3175">
              <a:solidFill>
                <a:srgbClr val="5A0028"/>
              </a:solidFill>
            </a:ln>
          </p:spPr>
          <p:txBody>
            <a:bodyPr wrap="square" lIns="0" tIns="0" rIns="0" bIns="0" rtlCol="0"/>
            <a:lstStyle/>
            <a:p>
              <a:endParaRPr/>
            </a:p>
          </p:txBody>
        </p:sp>
        <p:sp>
          <p:nvSpPr>
            <p:cNvPr id="38" name="object 38"/>
            <p:cNvSpPr/>
            <p:nvPr/>
          </p:nvSpPr>
          <p:spPr>
            <a:xfrm>
              <a:off x="5413248" y="6617271"/>
              <a:ext cx="1902460" cy="0"/>
            </a:xfrm>
            <a:custGeom>
              <a:avLst/>
              <a:gdLst/>
              <a:ahLst/>
              <a:cxnLst/>
              <a:rect l="l" t="t" r="r" b="b"/>
              <a:pathLst>
                <a:path w="1902459">
                  <a:moveTo>
                    <a:pt x="0" y="0"/>
                  </a:moveTo>
                  <a:lnTo>
                    <a:pt x="1901952" y="0"/>
                  </a:lnTo>
                </a:path>
              </a:pathLst>
            </a:custGeom>
            <a:ln w="3175">
              <a:solidFill>
                <a:srgbClr val="5A0028"/>
              </a:solidFill>
            </a:ln>
          </p:spPr>
          <p:txBody>
            <a:bodyPr wrap="square" lIns="0" tIns="0" rIns="0" bIns="0" rtlCol="0"/>
            <a:lstStyle/>
            <a:p>
              <a:endParaRPr/>
            </a:p>
          </p:txBody>
        </p:sp>
      </p:grpSp>
      <p:grpSp>
        <p:nvGrpSpPr>
          <p:cNvPr id="42" name="object 42"/>
          <p:cNvGrpSpPr/>
          <p:nvPr/>
        </p:nvGrpSpPr>
        <p:grpSpPr>
          <a:xfrm>
            <a:off x="4206240" y="7061415"/>
            <a:ext cx="3383280" cy="3175"/>
            <a:chOff x="4361688" y="7644383"/>
            <a:chExt cx="2954020" cy="3175"/>
          </a:xfrm>
        </p:grpSpPr>
        <p:sp>
          <p:nvSpPr>
            <p:cNvPr id="43" name="object 43"/>
            <p:cNvSpPr/>
            <p:nvPr/>
          </p:nvSpPr>
          <p:spPr>
            <a:xfrm>
              <a:off x="4361688" y="7645971"/>
              <a:ext cx="1051560" cy="0"/>
            </a:xfrm>
            <a:custGeom>
              <a:avLst/>
              <a:gdLst/>
              <a:ahLst/>
              <a:cxnLst/>
              <a:rect l="l" t="t" r="r" b="b"/>
              <a:pathLst>
                <a:path w="1051560">
                  <a:moveTo>
                    <a:pt x="0" y="0"/>
                  </a:moveTo>
                  <a:lnTo>
                    <a:pt x="1051560" y="0"/>
                  </a:lnTo>
                </a:path>
              </a:pathLst>
            </a:custGeom>
            <a:ln w="3175">
              <a:solidFill>
                <a:srgbClr val="5A0028"/>
              </a:solidFill>
            </a:ln>
          </p:spPr>
          <p:txBody>
            <a:bodyPr wrap="square" lIns="0" tIns="0" rIns="0" bIns="0" rtlCol="0"/>
            <a:lstStyle/>
            <a:p>
              <a:endParaRPr/>
            </a:p>
          </p:txBody>
        </p:sp>
        <p:sp>
          <p:nvSpPr>
            <p:cNvPr id="44" name="object 44"/>
            <p:cNvSpPr/>
            <p:nvPr/>
          </p:nvSpPr>
          <p:spPr>
            <a:xfrm>
              <a:off x="5413248" y="7645971"/>
              <a:ext cx="1902460" cy="0"/>
            </a:xfrm>
            <a:custGeom>
              <a:avLst/>
              <a:gdLst/>
              <a:ahLst/>
              <a:cxnLst/>
              <a:rect l="l" t="t" r="r" b="b"/>
              <a:pathLst>
                <a:path w="1902459">
                  <a:moveTo>
                    <a:pt x="0" y="0"/>
                  </a:moveTo>
                  <a:lnTo>
                    <a:pt x="1901952" y="0"/>
                  </a:lnTo>
                </a:path>
              </a:pathLst>
            </a:custGeom>
            <a:ln w="3175">
              <a:solidFill>
                <a:srgbClr val="5A0028"/>
              </a:solidFill>
            </a:ln>
          </p:spPr>
          <p:txBody>
            <a:bodyPr wrap="square" lIns="0" tIns="0" rIns="0" bIns="0" rtlCol="0"/>
            <a:lstStyle/>
            <a:p>
              <a:endParaRPr/>
            </a:p>
          </p:txBody>
        </p:sp>
      </p:grpSp>
      <p:grpSp>
        <p:nvGrpSpPr>
          <p:cNvPr id="45" name="object 45"/>
          <p:cNvGrpSpPr/>
          <p:nvPr/>
        </p:nvGrpSpPr>
        <p:grpSpPr>
          <a:xfrm>
            <a:off x="4206240" y="7564877"/>
            <a:ext cx="3383280" cy="3175"/>
            <a:chOff x="4361688" y="8088883"/>
            <a:chExt cx="2954020" cy="3175"/>
          </a:xfrm>
        </p:grpSpPr>
        <p:sp>
          <p:nvSpPr>
            <p:cNvPr id="46" name="object 46"/>
            <p:cNvSpPr/>
            <p:nvPr/>
          </p:nvSpPr>
          <p:spPr>
            <a:xfrm>
              <a:off x="4361688" y="8090471"/>
              <a:ext cx="1051560" cy="0"/>
            </a:xfrm>
            <a:custGeom>
              <a:avLst/>
              <a:gdLst/>
              <a:ahLst/>
              <a:cxnLst/>
              <a:rect l="l" t="t" r="r" b="b"/>
              <a:pathLst>
                <a:path w="1051560">
                  <a:moveTo>
                    <a:pt x="0" y="0"/>
                  </a:moveTo>
                  <a:lnTo>
                    <a:pt x="1051560" y="0"/>
                  </a:lnTo>
                </a:path>
              </a:pathLst>
            </a:custGeom>
            <a:ln w="3175">
              <a:solidFill>
                <a:srgbClr val="5A0028"/>
              </a:solidFill>
            </a:ln>
          </p:spPr>
          <p:txBody>
            <a:bodyPr wrap="square" lIns="0" tIns="0" rIns="0" bIns="0" rtlCol="0"/>
            <a:lstStyle/>
            <a:p>
              <a:endParaRPr/>
            </a:p>
          </p:txBody>
        </p:sp>
        <p:sp>
          <p:nvSpPr>
            <p:cNvPr id="47" name="object 47"/>
            <p:cNvSpPr/>
            <p:nvPr/>
          </p:nvSpPr>
          <p:spPr>
            <a:xfrm>
              <a:off x="5413248" y="8090471"/>
              <a:ext cx="1902460" cy="0"/>
            </a:xfrm>
            <a:custGeom>
              <a:avLst/>
              <a:gdLst/>
              <a:ahLst/>
              <a:cxnLst/>
              <a:rect l="l" t="t" r="r" b="b"/>
              <a:pathLst>
                <a:path w="1902459">
                  <a:moveTo>
                    <a:pt x="0" y="0"/>
                  </a:moveTo>
                  <a:lnTo>
                    <a:pt x="1901952" y="0"/>
                  </a:lnTo>
                </a:path>
              </a:pathLst>
            </a:custGeom>
            <a:ln w="3175">
              <a:solidFill>
                <a:srgbClr val="5A0028"/>
              </a:solidFill>
            </a:ln>
          </p:spPr>
          <p:txBody>
            <a:bodyPr wrap="square" lIns="0" tIns="0" rIns="0" bIns="0" rtlCol="0"/>
            <a:lstStyle/>
            <a:p>
              <a:endParaRPr/>
            </a:p>
          </p:txBody>
        </p:sp>
      </p:grpSp>
      <p:grpSp>
        <p:nvGrpSpPr>
          <p:cNvPr id="48" name="object 48"/>
          <p:cNvGrpSpPr/>
          <p:nvPr/>
        </p:nvGrpSpPr>
        <p:grpSpPr>
          <a:xfrm>
            <a:off x="4206240" y="8153883"/>
            <a:ext cx="3383280" cy="3175"/>
            <a:chOff x="4361688" y="8673083"/>
            <a:chExt cx="2954020" cy="3175"/>
          </a:xfrm>
        </p:grpSpPr>
        <p:sp>
          <p:nvSpPr>
            <p:cNvPr id="49" name="object 49"/>
            <p:cNvSpPr/>
            <p:nvPr/>
          </p:nvSpPr>
          <p:spPr>
            <a:xfrm>
              <a:off x="4361688" y="8674671"/>
              <a:ext cx="1051560" cy="0"/>
            </a:xfrm>
            <a:custGeom>
              <a:avLst/>
              <a:gdLst/>
              <a:ahLst/>
              <a:cxnLst/>
              <a:rect l="l" t="t" r="r" b="b"/>
              <a:pathLst>
                <a:path w="1051560">
                  <a:moveTo>
                    <a:pt x="0" y="0"/>
                  </a:moveTo>
                  <a:lnTo>
                    <a:pt x="1051560" y="0"/>
                  </a:lnTo>
                </a:path>
              </a:pathLst>
            </a:custGeom>
            <a:ln w="3175">
              <a:solidFill>
                <a:srgbClr val="5A0028"/>
              </a:solidFill>
            </a:ln>
          </p:spPr>
          <p:txBody>
            <a:bodyPr wrap="square" lIns="0" tIns="0" rIns="0" bIns="0" rtlCol="0"/>
            <a:lstStyle/>
            <a:p>
              <a:endParaRPr/>
            </a:p>
          </p:txBody>
        </p:sp>
        <p:sp>
          <p:nvSpPr>
            <p:cNvPr id="50" name="object 50"/>
            <p:cNvSpPr/>
            <p:nvPr/>
          </p:nvSpPr>
          <p:spPr>
            <a:xfrm>
              <a:off x="5413248" y="8674671"/>
              <a:ext cx="1902460" cy="0"/>
            </a:xfrm>
            <a:custGeom>
              <a:avLst/>
              <a:gdLst/>
              <a:ahLst/>
              <a:cxnLst/>
              <a:rect l="l" t="t" r="r" b="b"/>
              <a:pathLst>
                <a:path w="1902459">
                  <a:moveTo>
                    <a:pt x="0" y="0"/>
                  </a:moveTo>
                  <a:lnTo>
                    <a:pt x="1901952" y="0"/>
                  </a:lnTo>
                </a:path>
              </a:pathLst>
            </a:custGeom>
            <a:ln w="3175">
              <a:solidFill>
                <a:srgbClr val="5A0028"/>
              </a:solidFill>
            </a:ln>
          </p:spPr>
          <p:txBody>
            <a:bodyPr wrap="square" lIns="0" tIns="0" rIns="0" bIns="0" rtlCol="0"/>
            <a:lstStyle/>
            <a:p>
              <a:endParaRPr/>
            </a:p>
          </p:txBody>
        </p:sp>
      </p:grpSp>
      <p:sp>
        <p:nvSpPr>
          <p:cNvPr id="51" name="object 51"/>
          <p:cNvSpPr txBox="1"/>
          <p:nvPr/>
        </p:nvSpPr>
        <p:spPr>
          <a:xfrm>
            <a:off x="4206240" y="4775771"/>
            <a:ext cx="1005840" cy="151323"/>
          </a:xfrm>
          <a:prstGeom prst="rect">
            <a:avLst/>
          </a:prstGeom>
        </p:spPr>
        <p:txBody>
          <a:bodyPr vert="horz" wrap="square" lIns="0" tIns="12700" rIns="0" bIns="0" rtlCol="0">
            <a:spAutoFit/>
          </a:bodyPr>
          <a:lstStyle/>
          <a:p>
            <a:pPr marL="12700">
              <a:lnSpc>
                <a:spcPct val="100000"/>
              </a:lnSpc>
              <a:spcBef>
                <a:spcPts val="100"/>
              </a:spcBef>
            </a:pPr>
            <a:r>
              <a:rPr sz="900" b="1" spc="35" dirty="0">
                <a:solidFill>
                  <a:srgbClr val="231F20"/>
                </a:solidFill>
                <a:latin typeface="+mj-lt"/>
                <a:cs typeface="Calibri"/>
              </a:rPr>
              <a:t>TRANSACTIONS</a:t>
            </a:r>
            <a:endParaRPr sz="900" dirty="0">
              <a:latin typeface="+mj-lt"/>
              <a:cs typeface="Calibri"/>
            </a:endParaRPr>
          </a:p>
        </p:txBody>
      </p:sp>
      <p:sp>
        <p:nvSpPr>
          <p:cNvPr id="52" name="object 52"/>
          <p:cNvSpPr txBox="1"/>
          <p:nvPr/>
        </p:nvSpPr>
        <p:spPr>
          <a:xfrm>
            <a:off x="5212080" y="4690872"/>
            <a:ext cx="2377440" cy="710323"/>
          </a:xfrm>
          <a:prstGeom prst="rect">
            <a:avLst/>
          </a:prstGeom>
        </p:spPr>
        <p:txBody>
          <a:bodyPr vert="horz" wrap="square" lIns="0" tIns="12700" rIns="0" bIns="0" rtlCol="0">
            <a:spAutoFit/>
          </a:bodyPr>
          <a:lstStyle/>
          <a:p>
            <a:pPr marL="12700" marR="5080">
              <a:lnSpc>
                <a:spcPct val="114599"/>
              </a:lnSpc>
              <a:spcBef>
                <a:spcPts val="100"/>
              </a:spcBef>
            </a:pPr>
            <a:r>
              <a:rPr sz="1000" spc="25" dirty="0">
                <a:solidFill>
                  <a:srgbClr val="231F20"/>
                </a:solidFill>
                <a:latin typeface="+mj-lt"/>
                <a:cs typeface="Trebuchet MS"/>
              </a:rPr>
              <a:t>Mana</a:t>
            </a:r>
            <a:r>
              <a:rPr sz="1000" spc="15" dirty="0">
                <a:solidFill>
                  <a:srgbClr val="231F20"/>
                </a:solidFill>
                <a:latin typeface="+mj-lt"/>
                <a:cs typeface="Trebuchet MS"/>
              </a:rPr>
              <a:t>g</a:t>
            </a:r>
            <a:r>
              <a:rPr sz="1000" spc="5" dirty="0">
                <a:solidFill>
                  <a:srgbClr val="231F20"/>
                </a:solidFill>
                <a:latin typeface="+mj-lt"/>
                <a:cs typeface="Trebuchet MS"/>
              </a:rPr>
              <a:t>eme</a:t>
            </a:r>
            <a:r>
              <a:rPr sz="1000" spc="-10" dirty="0">
                <a:solidFill>
                  <a:srgbClr val="231F20"/>
                </a:solidFill>
                <a:latin typeface="+mj-lt"/>
                <a:cs typeface="Trebuchet MS"/>
              </a:rPr>
              <a:t>nt</a:t>
            </a:r>
            <a:r>
              <a:rPr sz="1000" spc="-50" dirty="0">
                <a:solidFill>
                  <a:srgbClr val="231F20"/>
                </a:solidFill>
                <a:latin typeface="+mj-lt"/>
                <a:cs typeface="Trebuchet MS"/>
              </a:rPr>
              <a:t> </a:t>
            </a:r>
            <a:r>
              <a:rPr sz="1000" spc="15" dirty="0">
                <a:solidFill>
                  <a:srgbClr val="231F20"/>
                </a:solidFill>
                <a:latin typeface="+mj-lt"/>
                <a:cs typeface="Trebuchet MS"/>
              </a:rPr>
              <a:t>Bu</a:t>
            </a:r>
            <a:r>
              <a:rPr sz="1000" spc="-5" dirty="0">
                <a:solidFill>
                  <a:srgbClr val="231F20"/>
                </a:solidFill>
                <a:latin typeface="+mj-lt"/>
                <a:cs typeface="Trebuchet MS"/>
              </a:rPr>
              <a:t>y</a:t>
            </a:r>
            <a:r>
              <a:rPr sz="1000" spc="-15" dirty="0">
                <a:solidFill>
                  <a:srgbClr val="231F20"/>
                </a:solidFill>
                <a:latin typeface="+mj-lt"/>
                <a:cs typeface="Trebuchet MS"/>
              </a:rPr>
              <a:t>outs,</a:t>
            </a:r>
            <a:r>
              <a:rPr sz="1000" spc="-90" dirty="0">
                <a:solidFill>
                  <a:srgbClr val="231F20"/>
                </a:solidFill>
                <a:latin typeface="+mj-lt"/>
                <a:cs typeface="Trebuchet MS"/>
              </a:rPr>
              <a:t> </a:t>
            </a:r>
            <a:r>
              <a:rPr sz="1000" spc="-15" dirty="0">
                <a:solidFill>
                  <a:srgbClr val="231F20"/>
                </a:solidFill>
                <a:latin typeface="+mj-lt"/>
                <a:cs typeface="Trebuchet MS"/>
              </a:rPr>
              <a:t>Majority</a:t>
            </a:r>
            <a:r>
              <a:rPr sz="1000" spc="-65" dirty="0">
                <a:solidFill>
                  <a:srgbClr val="231F20"/>
                </a:solidFill>
                <a:latin typeface="+mj-lt"/>
                <a:cs typeface="Trebuchet MS"/>
              </a:rPr>
              <a:t> </a:t>
            </a:r>
            <a:r>
              <a:rPr sz="1000" spc="5" dirty="0">
                <a:solidFill>
                  <a:srgbClr val="231F20"/>
                </a:solidFill>
                <a:latin typeface="+mj-lt"/>
                <a:cs typeface="Trebuchet MS"/>
              </a:rPr>
              <a:t>and </a:t>
            </a:r>
            <a:r>
              <a:rPr sz="1000" spc="-5" dirty="0">
                <a:solidFill>
                  <a:srgbClr val="231F20"/>
                </a:solidFill>
                <a:latin typeface="+mj-lt"/>
                <a:cs typeface="Trebuchet MS"/>
              </a:rPr>
              <a:t>Minority </a:t>
            </a:r>
            <a:r>
              <a:rPr sz="1000" spc="-20" dirty="0">
                <a:solidFill>
                  <a:srgbClr val="231F20"/>
                </a:solidFill>
                <a:latin typeface="+mj-lt"/>
                <a:cs typeface="Trebuchet MS"/>
              </a:rPr>
              <a:t>Recapitalizations, </a:t>
            </a:r>
            <a:r>
              <a:rPr sz="1000" spc="-5" dirty="0">
                <a:solidFill>
                  <a:srgbClr val="231F20"/>
                </a:solidFill>
                <a:latin typeface="+mj-lt"/>
                <a:cs typeface="Trebuchet MS"/>
              </a:rPr>
              <a:t>Acquisition </a:t>
            </a:r>
            <a:r>
              <a:rPr sz="1000" spc="-15" dirty="0">
                <a:solidFill>
                  <a:srgbClr val="231F20"/>
                </a:solidFill>
                <a:latin typeface="+mj-lt"/>
                <a:cs typeface="Trebuchet MS"/>
              </a:rPr>
              <a:t>Financings,</a:t>
            </a:r>
            <a:r>
              <a:rPr sz="1000" spc="-90" dirty="0">
                <a:solidFill>
                  <a:srgbClr val="231F20"/>
                </a:solidFill>
                <a:latin typeface="+mj-lt"/>
                <a:cs typeface="Trebuchet MS"/>
              </a:rPr>
              <a:t> </a:t>
            </a:r>
            <a:r>
              <a:rPr sz="1000" spc="5" dirty="0">
                <a:solidFill>
                  <a:srgbClr val="231F20"/>
                </a:solidFill>
                <a:latin typeface="+mj-lt"/>
                <a:cs typeface="Trebuchet MS"/>
              </a:rPr>
              <a:t>Sha</a:t>
            </a:r>
            <a:r>
              <a:rPr sz="1000" spc="-20" dirty="0">
                <a:solidFill>
                  <a:srgbClr val="231F20"/>
                </a:solidFill>
                <a:latin typeface="+mj-lt"/>
                <a:cs typeface="Trebuchet MS"/>
              </a:rPr>
              <a:t>r</a:t>
            </a:r>
            <a:r>
              <a:rPr sz="1000" spc="-15" dirty="0">
                <a:solidFill>
                  <a:srgbClr val="231F20"/>
                </a:solidFill>
                <a:latin typeface="+mj-lt"/>
                <a:cs typeface="Trebuchet MS"/>
              </a:rPr>
              <a:t>eholder</a:t>
            </a:r>
            <a:r>
              <a:rPr sz="1000" spc="-70" dirty="0">
                <a:solidFill>
                  <a:srgbClr val="231F20"/>
                </a:solidFill>
                <a:latin typeface="+mj-lt"/>
                <a:cs typeface="Trebuchet MS"/>
              </a:rPr>
              <a:t> </a:t>
            </a:r>
            <a:r>
              <a:rPr sz="1000" spc="-15" dirty="0">
                <a:solidFill>
                  <a:srgbClr val="231F20"/>
                </a:solidFill>
                <a:latin typeface="+mj-lt"/>
                <a:cs typeface="Trebuchet MS"/>
              </a:rPr>
              <a:t>Liquidity</a:t>
            </a:r>
            <a:r>
              <a:rPr sz="1000" spc="-65" dirty="0">
                <a:solidFill>
                  <a:srgbClr val="231F20"/>
                </a:solidFill>
                <a:latin typeface="+mj-lt"/>
                <a:cs typeface="Trebuchet MS"/>
              </a:rPr>
              <a:t> </a:t>
            </a:r>
            <a:r>
              <a:rPr sz="1000" spc="-10" dirty="0">
                <a:solidFill>
                  <a:srgbClr val="231F20"/>
                </a:solidFill>
                <a:latin typeface="+mj-lt"/>
                <a:cs typeface="Trebuchet MS"/>
              </a:rPr>
              <a:t>E</a:t>
            </a:r>
            <a:r>
              <a:rPr sz="1000" spc="-5" dirty="0">
                <a:solidFill>
                  <a:srgbClr val="231F20"/>
                </a:solidFill>
                <a:latin typeface="+mj-lt"/>
                <a:cs typeface="Trebuchet MS"/>
              </a:rPr>
              <a:t>ve</a:t>
            </a:r>
            <a:r>
              <a:rPr sz="1000" spc="-15" dirty="0">
                <a:solidFill>
                  <a:srgbClr val="231F20"/>
                </a:solidFill>
                <a:latin typeface="+mj-lt"/>
                <a:cs typeface="Trebuchet MS"/>
              </a:rPr>
              <a:t>n</a:t>
            </a:r>
            <a:r>
              <a:rPr sz="1000" spc="-25" dirty="0">
                <a:solidFill>
                  <a:srgbClr val="231F20"/>
                </a:solidFill>
                <a:latin typeface="+mj-lt"/>
                <a:cs typeface="Trebuchet MS"/>
              </a:rPr>
              <a:t>ts, </a:t>
            </a:r>
            <a:r>
              <a:rPr sz="1000" spc="-40" dirty="0">
                <a:solidFill>
                  <a:srgbClr val="231F20"/>
                </a:solidFill>
                <a:latin typeface="+mj-lt"/>
                <a:cs typeface="Trebuchet MS"/>
              </a:rPr>
              <a:t>G</a:t>
            </a:r>
            <a:r>
              <a:rPr sz="1000" spc="-45" dirty="0">
                <a:solidFill>
                  <a:srgbClr val="231F20"/>
                </a:solidFill>
                <a:latin typeface="+mj-lt"/>
                <a:cs typeface="Trebuchet MS"/>
              </a:rPr>
              <a:t>r</a:t>
            </a:r>
            <a:r>
              <a:rPr sz="1000" spc="10" dirty="0">
                <a:solidFill>
                  <a:srgbClr val="231F20"/>
                </a:solidFill>
                <a:latin typeface="+mj-lt"/>
                <a:cs typeface="Trebuchet MS"/>
              </a:rPr>
              <a:t>o</a:t>
            </a:r>
            <a:r>
              <a:rPr sz="1000" spc="-5" dirty="0">
                <a:solidFill>
                  <a:srgbClr val="231F20"/>
                </a:solidFill>
                <a:latin typeface="+mj-lt"/>
                <a:cs typeface="Trebuchet MS"/>
              </a:rPr>
              <a:t>wth</a:t>
            </a:r>
            <a:r>
              <a:rPr sz="1000" spc="-50" dirty="0">
                <a:solidFill>
                  <a:srgbClr val="231F20"/>
                </a:solidFill>
                <a:latin typeface="+mj-lt"/>
                <a:cs typeface="Trebuchet MS"/>
              </a:rPr>
              <a:t> </a:t>
            </a:r>
            <a:r>
              <a:rPr sz="1000" spc="-15" dirty="0">
                <a:solidFill>
                  <a:srgbClr val="231F20"/>
                </a:solidFill>
                <a:latin typeface="+mj-lt"/>
                <a:cs typeface="Trebuchet MS"/>
              </a:rPr>
              <a:t>Financings,</a:t>
            </a:r>
            <a:r>
              <a:rPr sz="1000" spc="-90" dirty="0">
                <a:solidFill>
                  <a:srgbClr val="231F20"/>
                </a:solidFill>
                <a:latin typeface="+mj-lt"/>
                <a:cs typeface="Trebuchet MS"/>
              </a:rPr>
              <a:t> </a:t>
            </a:r>
            <a:r>
              <a:rPr sz="1000" spc="10" dirty="0">
                <a:solidFill>
                  <a:srgbClr val="231F20"/>
                </a:solidFill>
                <a:latin typeface="+mj-lt"/>
                <a:cs typeface="Trebuchet MS"/>
              </a:rPr>
              <a:t>and</a:t>
            </a:r>
            <a:r>
              <a:rPr sz="1000" spc="-50" dirty="0">
                <a:solidFill>
                  <a:srgbClr val="231F20"/>
                </a:solidFill>
                <a:latin typeface="+mj-lt"/>
                <a:cs typeface="Trebuchet MS"/>
              </a:rPr>
              <a:t> </a:t>
            </a:r>
            <a:r>
              <a:rPr sz="1000" spc="30" dirty="0">
                <a:solidFill>
                  <a:srgbClr val="231F20"/>
                </a:solidFill>
                <a:latin typeface="+mj-lt"/>
                <a:cs typeface="Trebuchet MS"/>
              </a:rPr>
              <a:t>ESOPs</a:t>
            </a:r>
            <a:endParaRPr sz="1000" dirty="0">
              <a:latin typeface="+mj-lt"/>
              <a:cs typeface="Trebuchet MS"/>
            </a:endParaRPr>
          </a:p>
        </p:txBody>
      </p:sp>
      <p:sp>
        <p:nvSpPr>
          <p:cNvPr id="53" name="object 53"/>
          <p:cNvSpPr txBox="1"/>
          <p:nvPr/>
        </p:nvSpPr>
        <p:spPr>
          <a:xfrm>
            <a:off x="4206240" y="5499671"/>
            <a:ext cx="1005840" cy="151323"/>
          </a:xfrm>
          <a:prstGeom prst="rect">
            <a:avLst/>
          </a:prstGeom>
        </p:spPr>
        <p:txBody>
          <a:bodyPr vert="horz" wrap="square" lIns="0" tIns="12700" rIns="0" bIns="0" rtlCol="0">
            <a:spAutoFit/>
          </a:bodyPr>
          <a:lstStyle/>
          <a:p>
            <a:pPr marL="12700">
              <a:lnSpc>
                <a:spcPct val="100000"/>
              </a:lnSpc>
              <a:spcBef>
                <a:spcPts val="100"/>
              </a:spcBef>
            </a:pPr>
            <a:r>
              <a:rPr sz="900" b="1" spc="35" dirty="0">
                <a:solidFill>
                  <a:srgbClr val="231F20"/>
                </a:solidFill>
                <a:latin typeface="+mj-lt"/>
                <a:cs typeface="Calibri"/>
              </a:rPr>
              <a:t>INVE</a:t>
            </a:r>
            <a:r>
              <a:rPr sz="900" b="1" spc="15" dirty="0">
                <a:solidFill>
                  <a:srgbClr val="231F20"/>
                </a:solidFill>
                <a:latin typeface="+mj-lt"/>
                <a:cs typeface="Calibri"/>
              </a:rPr>
              <a:t>S</a:t>
            </a:r>
            <a:r>
              <a:rPr sz="900" b="1" spc="30" dirty="0">
                <a:solidFill>
                  <a:srgbClr val="231F20"/>
                </a:solidFill>
                <a:latin typeface="+mj-lt"/>
                <a:cs typeface="Calibri"/>
              </a:rPr>
              <a:t>TMENT</a:t>
            </a:r>
            <a:r>
              <a:rPr sz="900" b="1" spc="-40" dirty="0">
                <a:solidFill>
                  <a:srgbClr val="231F20"/>
                </a:solidFill>
                <a:latin typeface="+mj-lt"/>
                <a:cs typeface="Calibri"/>
              </a:rPr>
              <a:t> </a:t>
            </a:r>
            <a:r>
              <a:rPr sz="900" b="1" spc="50" dirty="0">
                <a:solidFill>
                  <a:srgbClr val="231F20"/>
                </a:solidFill>
                <a:latin typeface="+mj-lt"/>
                <a:cs typeface="Calibri"/>
              </a:rPr>
              <a:t>SIZE</a:t>
            </a:r>
            <a:endParaRPr sz="900" dirty="0">
              <a:latin typeface="+mj-lt"/>
              <a:cs typeface="Calibri"/>
            </a:endParaRPr>
          </a:p>
        </p:txBody>
      </p:sp>
      <p:sp>
        <p:nvSpPr>
          <p:cNvPr id="54" name="object 54"/>
          <p:cNvSpPr txBox="1"/>
          <p:nvPr/>
        </p:nvSpPr>
        <p:spPr>
          <a:xfrm>
            <a:off x="5212080" y="5499671"/>
            <a:ext cx="2377440"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31F20"/>
                </a:solidFill>
                <a:latin typeface="+mj-lt"/>
                <a:cs typeface="Trebuchet MS"/>
              </a:rPr>
              <a:t>At</a:t>
            </a:r>
            <a:r>
              <a:rPr sz="1000" spc="-50" dirty="0">
                <a:solidFill>
                  <a:srgbClr val="231F20"/>
                </a:solidFill>
                <a:latin typeface="+mj-lt"/>
                <a:cs typeface="Trebuchet MS"/>
              </a:rPr>
              <a:t> </a:t>
            </a:r>
            <a:r>
              <a:rPr sz="1000" spc="-10" dirty="0">
                <a:solidFill>
                  <a:srgbClr val="231F20"/>
                </a:solidFill>
                <a:latin typeface="+mj-lt"/>
                <a:cs typeface="Trebuchet MS"/>
              </a:rPr>
              <a:t>lea</a:t>
            </a:r>
            <a:r>
              <a:rPr sz="1000" spc="-20" dirty="0">
                <a:solidFill>
                  <a:srgbClr val="231F20"/>
                </a:solidFill>
                <a:latin typeface="+mj-lt"/>
                <a:cs typeface="Trebuchet MS"/>
              </a:rPr>
              <a:t>s</a:t>
            </a:r>
            <a:r>
              <a:rPr sz="1000" spc="-10" dirty="0">
                <a:solidFill>
                  <a:srgbClr val="231F20"/>
                </a:solidFill>
                <a:latin typeface="+mj-lt"/>
                <a:cs typeface="Trebuchet MS"/>
              </a:rPr>
              <a:t>t</a:t>
            </a:r>
            <a:r>
              <a:rPr sz="1000" spc="-50" dirty="0">
                <a:solidFill>
                  <a:srgbClr val="231F20"/>
                </a:solidFill>
                <a:latin typeface="+mj-lt"/>
                <a:cs typeface="Trebuchet MS"/>
              </a:rPr>
              <a:t> </a:t>
            </a:r>
            <a:r>
              <a:rPr sz="1000" spc="-40" dirty="0">
                <a:solidFill>
                  <a:srgbClr val="231F20"/>
                </a:solidFill>
                <a:latin typeface="+mj-lt"/>
                <a:cs typeface="Trebuchet MS"/>
              </a:rPr>
              <a:t>$</a:t>
            </a:r>
            <a:r>
              <a:rPr lang="en-US" sz="1000" spc="-40" dirty="0">
                <a:solidFill>
                  <a:srgbClr val="231F20"/>
                </a:solidFill>
                <a:latin typeface="+mj-lt"/>
                <a:cs typeface="Trebuchet MS"/>
              </a:rPr>
              <a:t>20</a:t>
            </a:r>
            <a:r>
              <a:rPr sz="1000" spc="-50" dirty="0">
                <a:solidFill>
                  <a:srgbClr val="231F20"/>
                </a:solidFill>
                <a:latin typeface="+mj-lt"/>
                <a:cs typeface="Trebuchet MS"/>
              </a:rPr>
              <a:t> </a:t>
            </a:r>
            <a:r>
              <a:rPr sz="1000" spc="-25" dirty="0">
                <a:solidFill>
                  <a:srgbClr val="231F20"/>
                </a:solidFill>
                <a:latin typeface="+mj-lt"/>
                <a:cs typeface="Trebuchet MS"/>
              </a:rPr>
              <a:t>million</a:t>
            </a:r>
            <a:endParaRPr sz="1000" dirty="0">
              <a:latin typeface="+mj-lt"/>
              <a:cs typeface="Trebuchet MS"/>
            </a:endParaRPr>
          </a:p>
        </p:txBody>
      </p:sp>
      <p:sp>
        <p:nvSpPr>
          <p:cNvPr id="55" name="object 55"/>
          <p:cNvSpPr txBox="1"/>
          <p:nvPr/>
        </p:nvSpPr>
        <p:spPr>
          <a:xfrm>
            <a:off x="4206240" y="5804471"/>
            <a:ext cx="1005840" cy="151323"/>
          </a:xfrm>
          <a:prstGeom prst="rect">
            <a:avLst/>
          </a:prstGeom>
        </p:spPr>
        <p:txBody>
          <a:bodyPr vert="horz" wrap="square" lIns="0" tIns="12700" rIns="0" bIns="0" rtlCol="0">
            <a:spAutoFit/>
          </a:bodyPr>
          <a:lstStyle/>
          <a:p>
            <a:pPr marL="12700">
              <a:lnSpc>
                <a:spcPct val="100000"/>
              </a:lnSpc>
              <a:spcBef>
                <a:spcPts val="100"/>
              </a:spcBef>
            </a:pPr>
            <a:r>
              <a:rPr sz="900" b="1" spc="30" dirty="0">
                <a:solidFill>
                  <a:srgbClr val="231F20"/>
                </a:solidFill>
                <a:latin typeface="+mj-lt"/>
                <a:cs typeface="Calibri"/>
              </a:rPr>
              <a:t>INDU</a:t>
            </a:r>
            <a:r>
              <a:rPr sz="900" b="1" spc="10" dirty="0">
                <a:solidFill>
                  <a:srgbClr val="231F20"/>
                </a:solidFill>
                <a:latin typeface="+mj-lt"/>
                <a:cs typeface="Calibri"/>
              </a:rPr>
              <a:t>S</a:t>
            </a:r>
            <a:r>
              <a:rPr sz="900" b="1" spc="45" dirty="0">
                <a:solidFill>
                  <a:srgbClr val="231F20"/>
                </a:solidFill>
                <a:latin typeface="+mj-lt"/>
                <a:cs typeface="Calibri"/>
              </a:rPr>
              <a:t>TRIES</a:t>
            </a:r>
            <a:endParaRPr sz="900">
              <a:latin typeface="+mj-lt"/>
              <a:cs typeface="Calibri"/>
            </a:endParaRPr>
          </a:p>
        </p:txBody>
      </p:sp>
      <p:sp>
        <p:nvSpPr>
          <p:cNvPr id="56" name="object 56"/>
          <p:cNvSpPr txBox="1"/>
          <p:nvPr/>
        </p:nvSpPr>
        <p:spPr>
          <a:xfrm>
            <a:off x="5212080" y="5786691"/>
            <a:ext cx="2377440" cy="356380"/>
          </a:xfrm>
          <a:prstGeom prst="rect">
            <a:avLst/>
          </a:prstGeom>
        </p:spPr>
        <p:txBody>
          <a:bodyPr vert="horz" wrap="square" lIns="0" tIns="12700" rIns="0" bIns="0" rtlCol="0">
            <a:spAutoFit/>
          </a:bodyPr>
          <a:lstStyle/>
          <a:p>
            <a:pPr marL="12700" marR="5080">
              <a:lnSpc>
                <a:spcPct val="114599"/>
              </a:lnSpc>
              <a:spcBef>
                <a:spcPts val="100"/>
              </a:spcBef>
            </a:pPr>
            <a:r>
              <a:rPr sz="1000" spc="25" dirty="0">
                <a:solidFill>
                  <a:srgbClr val="231F20"/>
                </a:solidFill>
                <a:latin typeface="+mj-lt"/>
                <a:cs typeface="Trebuchet MS"/>
              </a:rPr>
              <a:t>Man</a:t>
            </a:r>
            <a:r>
              <a:rPr sz="1000" spc="20" dirty="0">
                <a:solidFill>
                  <a:srgbClr val="231F20"/>
                </a:solidFill>
                <a:latin typeface="+mj-lt"/>
                <a:cs typeface="Trebuchet MS"/>
              </a:rPr>
              <a:t>u</a:t>
            </a:r>
            <a:r>
              <a:rPr sz="1000" spc="-30" dirty="0">
                <a:solidFill>
                  <a:srgbClr val="231F20"/>
                </a:solidFill>
                <a:latin typeface="+mj-lt"/>
                <a:cs typeface="Trebuchet MS"/>
              </a:rPr>
              <a:t>f</a:t>
            </a:r>
            <a:r>
              <a:rPr sz="1000" spc="5" dirty="0">
                <a:solidFill>
                  <a:srgbClr val="231F20"/>
                </a:solidFill>
                <a:latin typeface="+mj-lt"/>
                <a:cs typeface="Trebuchet MS"/>
              </a:rPr>
              <a:t>a</a:t>
            </a:r>
            <a:r>
              <a:rPr sz="1000" spc="-5" dirty="0">
                <a:solidFill>
                  <a:srgbClr val="231F20"/>
                </a:solidFill>
                <a:latin typeface="+mj-lt"/>
                <a:cs typeface="Trebuchet MS"/>
              </a:rPr>
              <a:t>c</a:t>
            </a:r>
            <a:r>
              <a:rPr sz="1000" spc="-30" dirty="0">
                <a:solidFill>
                  <a:srgbClr val="231F20"/>
                </a:solidFill>
                <a:latin typeface="+mj-lt"/>
                <a:cs typeface="Trebuchet MS"/>
              </a:rPr>
              <a:t>turing,</a:t>
            </a:r>
            <a:r>
              <a:rPr sz="1000" spc="-90" dirty="0">
                <a:solidFill>
                  <a:srgbClr val="231F20"/>
                </a:solidFill>
                <a:latin typeface="+mj-lt"/>
                <a:cs typeface="Trebuchet MS"/>
              </a:rPr>
              <a:t> </a:t>
            </a:r>
            <a:r>
              <a:rPr sz="1000" dirty="0">
                <a:solidFill>
                  <a:srgbClr val="231F20"/>
                </a:solidFill>
                <a:latin typeface="+mj-lt"/>
                <a:cs typeface="Trebuchet MS"/>
              </a:rPr>
              <a:t>di</a:t>
            </a:r>
            <a:r>
              <a:rPr sz="1000" spc="-10" dirty="0">
                <a:solidFill>
                  <a:srgbClr val="231F20"/>
                </a:solidFill>
                <a:latin typeface="+mj-lt"/>
                <a:cs typeface="Trebuchet MS"/>
              </a:rPr>
              <a:t>s</a:t>
            </a:r>
            <a:r>
              <a:rPr sz="1000" spc="-25" dirty="0">
                <a:solidFill>
                  <a:srgbClr val="231F20"/>
                </a:solidFill>
                <a:latin typeface="+mj-lt"/>
                <a:cs typeface="Trebuchet MS"/>
              </a:rPr>
              <a:t>tribution,</a:t>
            </a:r>
            <a:r>
              <a:rPr sz="1000" spc="-90" dirty="0">
                <a:solidFill>
                  <a:srgbClr val="231F20"/>
                </a:solidFill>
                <a:latin typeface="+mj-lt"/>
                <a:cs typeface="Trebuchet MS"/>
              </a:rPr>
              <a:t> </a:t>
            </a:r>
            <a:r>
              <a:rPr sz="1000" spc="-10" dirty="0">
                <a:solidFill>
                  <a:srgbClr val="231F20"/>
                </a:solidFill>
                <a:latin typeface="+mj-lt"/>
                <a:cs typeface="Trebuchet MS"/>
              </a:rPr>
              <a:t>logi</a:t>
            </a:r>
            <a:r>
              <a:rPr sz="1000" spc="-20" dirty="0">
                <a:solidFill>
                  <a:srgbClr val="231F20"/>
                </a:solidFill>
                <a:latin typeface="+mj-lt"/>
                <a:cs typeface="Trebuchet MS"/>
              </a:rPr>
              <a:t>s</a:t>
            </a:r>
            <a:r>
              <a:rPr sz="1000" spc="-5" dirty="0">
                <a:solidFill>
                  <a:srgbClr val="231F20"/>
                </a:solidFill>
                <a:latin typeface="+mj-lt"/>
                <a:cs typeface="Trebuchet MS"/>
              </a:rPr>
              <a:t>tics</a:t>
            </a:r>
            <a:r>
              <a:rPr lang="en-US" sz="1000" spc="-5" dirty="0">
                <a:solidFill>
                  <a:srgbClr val="231F20"/>
                </a:solidFill>
                <a:latin typeface="+mj-lt"/>
                <a:cs typeface="Trebuchet MS"/>
              </a:rPr>
              <a:t>,</a:t>
            </a:r>
            <a:r>
              <a:rPr sz="1000" spc="-50" dirty="0">
                <a:solidFill>
                  <a:srgbClr val="231F20"/>
                </a:solidFill>
                <a:latin typeface="+mj-lt"/>
                <a:cs typeface="Trebuchet MS"/>
              </a:rPr>
              <a:t> </a:t>
            </a:r>
            <a:r>
              <a:rPr sz="1000" spc="5" dirty="0">
                <a:solidFill>
                  <a:srgbClr val="231F20"/>
                </a:solidFill>
                <a:latin typeface="+mj-lt"/>
                <a:cs typeface="Trebuchet MS"/>
              </a:rPr>
              <a:t>and </a:t>
            </a:r>
            <a:r>
              <a:rPr sz="1000" spc="-10" dirty="0">
                <a:solidFill>
                  <a:srgbClr val="231F20"/>
                </a:solidFill>
                <a:latin typeface="+mj-lt"/>
                <a:cs typeface="Trebuchet MS"/>
              </a:rPr>
              <a:t>service</a:t>
            </a:r>
            <a:r>
              <a:rPr sz="1000" spc="-50" dirty="0">
                <a:solidFill>
                  <a:srgbClr val="231F20"/>
                </a:solidFill>
                <a:latin typeface="+mj-lt"/>
                <a:cs typeface="Trebuchet MS"/>
              </a:rPr>
              <a:t> </a:t>
            </a:r>
            <a:r>
              <a:rPr sz="1000" spc="10" dirty="0">
                <a:solidFill>
                  <a:srgbClr val="231F20"/>
                </a:solidFill>
                <a:latin typeface="+mj-lt"/>
                <a:cs typeface="Trebuchet MS"/>
              </a:rPr>
              <a:t>businesses</a:t>
            </a:r>
            <a:endParaRPr sz="1000" dirty="0">
              <a:latin typeface="+mj-lt"/>
              <a:cs typeface="Trebuchet MS"/>
            </a:endParaRPr>
          </a:p>
        </p:txBody>
      </p:sp>
      <p:sp>
        <p:nvSpPr>
          <p:cNvPr id="57" name="object 57"/>
          <p:cNvSpPr txBox="1"/>
          <p:nvPr/>
        </p:nvSpPr>
        <p:spPr>
          <a:xfrm>
            <a:off x="4206240" y="6248971"/>
            <a:ext cx="1005840" cy="151323"/>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231F20"/>
                </a:solidFill>
                <a:latin typeface="+mj-lt"/>
                <a:cs typeface="Calibri"/>
              </a:rPr>
              <a:t>COM</a:t>
            </a:r>
            <a:r>
              <a:rPr sz="900" b="1" spc="-5" dirty="0">
                <a:solidFill>
                  <a:srgbClr val="231F20"/>
                </a:solidFill>
                <a:latin typeface="+mj-lt"/>
                <a:cs typeface="Calibri"/>
              </a:rPr>
              <a:t>P</a:t>
            </a:r>
            <a:r>
              <a:rPr sz="900" b="1" spc="30" dirty="0">
                <a:solidFill>
                  <a:srgbClr val="231F20"/>
                </a:solidFill>
                <a:latin typeface="+mj-lt"/>
                <a:cs typeface="Calibri"/>
              </a:rPr>
              <a:t>ANY</a:t>
            </a:r>
            <a:r>
              <a:rPr sz="900" b="1" spc="-35" dirty="0">
                <a:solidFill>
                  <a:srgbClr val="231F20"/>
                </a:solidFill>
                <a:latin typeface="+mj-lt"/>
                <a:cs typeface="Calibri"/>
              </a:rPr>
              <a:t> </a:t>
            </a:r>
            <a:r>
              <a:rPr sz="900" b="1" spc="50" dirty="0">
                <a:solidFill>
                  <a:srgbClr val="231F20"/>
                </a:solidFill>
                <a:latin typeface="+mj-lt"/>
                <a:cs typeface="Calibri"/>
              </a:rPr>
              <a:t>SIZE</a:t>
            </a:r>
            <a:endParaRPr sz="900">
              <a:latin typeface="+mj-lt"/>
              <a:cs typeface="Calibri"/>
            </a:endParaRPr>
          </a:p>
        </p:txBody>
      </p:sp>
      <p:sp>
        <p:nvSpPr>
          <p:cNvPr id="58" name="object 58"/>
          <p:cNvSpPr txBox="1"/>
          <p:nvPr/>
        </p:nvSpPr>
        <p:spPr>
          <a:xfrm>
            <a:off x="5212080" y="6231191"/>
            <a:ext cx="2377440" cy="356380"/>
          </a:xfrm>
          <a:prstGeom prst="rect">
            <a:avLst/>
          </a:prstGeom>
        </p:spPr>
        <p:txBody>
          <a:bodyPr vert="horz" wrap="square" lIns="0" tIns="12700" rIns="0" bIns="0" rtlCol="0">
            <a:spAutoFit/>
          </a:bodyPr>
          <a:lstStyle/>
          <a:p>
            <a:pPr marL="12700" marR="5080">
              <a:lnSpc>
                <a:spcPct val="114599"/>
              </a:lnSpc>
              <a:spcBef>
                <a:spcPts val="100"/>
              </a:spcBef>
            </a:pPr>
            <a:r>
              <a:rPr sz="1000" dirty="0">
                <a:solidFill>
                  <a:srgbClr val="231F20"/>
                </a:solidFill>
                <a:latin typeface="+mj-lt"/>
                <a:cs typeface="Trebuchet MS"/>
              </a:rPr>
              <a:t>EBIT</a:t>
            </a:r>
            <a:r>
              <a:rPr sz="1000" spc="-15" dirty="0">
                <a:solidFill>
                  <a:srgbClr val="231F20"/>
                </a:solidFill>
                <a:latin typeface="+mj-lt"/>
                <a:cs typeface="Trebuchet MS"/>
              </a:rPr>
              <a:t>D</a:t>
            </a:r>
            <a:r>
              <a:rPr sz="1000" spc="10" dirty="0">
                <a:solidFill>
                  <a:srgbClr val="231F20"/>
                </a:solidFill>
                <a:latin typeface="+mj-lt"/>
                <a:cs typeface="Trebuchet MS"/>
              </a:rPr>
              <a:t>A</a:t>
            </a:r>
            <a:r>
              <a:rPr sz="1000" spc="-70" dirty="0">
                <a:solidFill>
                  <a:srgbClr val="231F20"/>
                </a:solidFill>
                <a:latin typeface="+mj-lt"/>
                <a:cs typeface="Trebuchet MS"/>
              </a:rPr>
              <a:t> </a:t>
            </a:r>
            <a:r>
              <a:rPr sz="1000" spc="5" dirty="0">
                <a:solidFill>
                  <a:srgbClr val="231F20"/>
                </a:solidFill>
                <a:latin typeface="+mj-lt"/>
                <a:cs typeface="Trebuchet MS"/>
              </a:rPr>
              <a:t>o</a:t>
            </a:r>
            <a:r>
              <a:rPr sz="1000" spc="-15" dirty="0">
                <a:solidFill>
                  <a:srgbClr val="231F20"/>
                </a:solidFill>
                <a:latin typeface="+mj-lt"/>
                <a:cs typeface="Trebuchet MS"/>
              </a:rPr>
              <a:t>f</a:t>
            </a:r>
            <a:r>
              <a:rPr sz="1000" spc="-70" dirty="0">
                <a:solidFill>
                  <a:srgbClr val="231F20"/>
                </a:solidFill>
                <a:latin typeface="+mj-lt"/>
                <a:cs typeface="Trebuchet MS"/>
              </a:rPr>
              <a:t> </a:t>
            </a:r>
            <a:r>
              <a:rPr sz="1000" spc="-20" dirty="0">
                <a:solidFill>
                  <a:srgbClr val="231F20"/>
                </a:solidFill>
                <a:latin typeface="+mj-lt"/>
                <a:cs typeface="Trebuchet MS"/>
              </a:rPr>
              <a:t>a</a:t>
            </a:r>
            <a:r>
              <a:rPr sz="1000" spc="-10" dirty="0">
                <a:solidFill>
                  <a:srgbClr val="231F20"/>
                </a:solidFill>
                <a:latin typeface="+mj-lt"/>
                <a:cs typeface="Trebuchet MS"/>
              </a:rPr>
              <a:t>t</a:t>
            </a:r>
            <a:r>
              <a:rPr sz="1000" spc="-50" dirty="0">
                <a:solidFill>
                  <a:srgbClr val="231F20"/>
                </a:solidFill>
                <a:latin typeface="+mj-lt"/>
                <a:cs typeface="Trebuchet MS"/>
              </a:rPr>
              <a:t> </a:t>
            </a:r>
            <a:r>
              <a:rPr sz="1000" spc="-10" dirty="0">
                <a:solidFill>
                  <a:srgbClr val="231F20"/>
                </a:solidFill>
                <a:latin typeface="+mj-lt"/>
                <a:cs typeface="Trebuchet MS"/>
              </a:rPr>
              <a:t>lea</a:t>
            </a:r>
            <a:r>
              <a:rPr sz="1000" spc="-20" dirty="0">
                <a:solidFill>
                  <a:srgbClr val="231F20"/>
                </a:solidFill>
                <a:latin typeface="+mj-lt"/>
                <a:cs typeface="Trebuchet MS"/>
              </a:rPr>
              <a:t>s</a:t>
            </a:r>
            <a:r>
              <a:rPr sz="1000" spc="-10" dirty="0">
                <a:solidFill>
                  <a:srgbClr val="231F20"/>
                </a:solidFill>
                <a:latin typeface="+mj-lt"/>
                <a:cs typeface="Trebuchet MS"/>
              </a:rPr>
              <a:t>t</a:t>
            </a:r>
            <a:r>
              <a:rPr sz="1000" spc="-50" dirty="0">
                <a:solidFill>
                  <a:srgbClr val="231F20"/>
                </a:solidFill>
                <a:latin typeface="+mj-lt"/>
                <a:cs typeface="Trebuchet MS"/>
              </a:rPr>
              <a:t> </a:t>
            </a:r>
            <a:r>
              <a:rPr sz="1000" spc="25" dirty="0">
                <a:solidFill>
                  <a:srgbClr val="231F20"/>
                </a:solidFill>
                <a:latin typeface="+mj-lt"/>
                <a:cs typeface="Trebuchet MS"/>
              </a:rPr>
              <a:t>$4</a:t>
            </a:r>
            <a:r>
              <a:rPr sz="1000" spc="-50" dirty="0">
                <a:solidFill>
                  <a:srgbClr val="231F20"/>
                </a:solidFill>
                <a:latin typeface="+mj-lt"/>
                <a:cs typeface="Trebuchet MS"/>
              </a:rPr>
              <a:t> </a:t>
            </a:r>
            <a:r>
              <a:rPr sz="1000" spc="-35" dirty="0">
                <a:solidFill>
                  <a:srgbClr val="231F20"/>
                </a:solidFill>
                <a:latin typeface="+mj-lt"/>
                <a:cs typeface="Trebuchet MS"/>
              </a:rPr>
              <a:t>million,</a:t>
            </a:r>
            <a:r>
              <a:rPr sz="1000" spc="-90" dirty="0">
                <a:solidFill>
                  <a:srgbClr val="231F20"/>
                </a:solidFill>
                <a:latin typeface="+mj-lt"/>
                <a:cs typeface="Trebuchet MS"/>
              </a:rPr>
              <a:t> </a:t>
            </a:r>
            <a:r>
              <a:rPr sz="1000" spc="15" dirty="0">
                <a:solidFill>
                  <a:srgbClr val="231F20"/>
                </a:solidFill>
                <a:latin typeface="+mj-lt"/>
                <a:cs typeface="Trebuchet MS"/>
              </a:rPr>
              <a:t>no</a:t>
            </a:r>
            <a:r>
              <a:rPr sz="1000" spc="-50" dirty="0">
                <a:solidFill>
                  <a:srgbClr val="231F20"/>
                </a:solidFill>
                <a:latin typeface="+mj-lt"/>
                <a:cs typeface="Trebuchet MS"/>
              </a:rPr>
              <a:t> </a:t>
            </a:r>
            <a:r>
              <a:rPr sz="1000" spc="5" dirty="0">
                <a:solidFill>
                  <a:srgbClr val="231F20"/>
                </a:solidFill>
                <a:latin typeface="+mj-lt"/>
                <a:cs typeface="Trebuchet MS"/>
              </a:rPr>
              <a:t>minimum </a:t>
            </a:r>
            <a:r>
              <a:rPr sz="1000" spc="-35" dirty="0">
                <a:solidFill>
                  <a:srgbClr val="231F20"/>
                </a:solidFill>
                <a:latin typeface="+mj-lt"/>
                <a:cs typeface="Trebuchet MS"/>
              </a:rPr>
              <a:t>f</a:t>
            </a:r>
            <a:r>
              <a:rPr sz="1000" spc="-15" dirty="0">
                <a:solidFill>
                  <a:srgbClr val="231F20"/>
                </a:solidFill>
                <a:latin typeface="+mj-lt"/>
                <a:cs typeface="Trebuchet MS"/>
              </a:rPr>
              <a:t>or</a:t>
            </a:r>
            <a:r>
              <a:rPr sz="1000" spc="-70" dirty="0">
                <a:solidFill>
                  <a:srgbClr val="231F20"/>
                </a:solidFill>
                <a:latin typeface="+mj-lt"/>
                <a:cs typeface="Trebuchet MS"/>
              </a:rPr>
              <a:t> </a:t>
            </a:r>
            <a:r>
              <a:rPr sz="1000" spc="20" dirty="0">
                <a:solidFill>
                  <a:srgbClr val="231F20"/>
                </a:solidFill>
                <a:latin typeface="+mj-lt"/>
                <a:cs typeface="Trebuchet MS"/>
              </a:rPr>
              <a:t>add-ons</a:t>
            </a:r>
            <a:endParaRPr sz="1000" dirty="0">
              <a:latin typeface="+mj-lt"/>
              <a:cs typeface="Trebuchet MS"/>
            </a:endParaRPr>
          </a:p>
        </p:txBody>
      </p:sp>
      <p:sp>
        <p:nvSpPr>
          <p:cNvPr id="61" name="object 61"/>
          <p:cNvSpPr txBox="1"/>
          <p:nvPr/>
        </p:nvSpPr>
        <p:spPr>
          <a:xfrm>
            <a:off x="4206240" y="6727010"/>
            <a:ext cx="1005840" cy="151323"/>
          </a:xfrm>
          <a:prstGeom prst="rect">
            <a:avLst/>
          </a:prstGeom>
        </p:spPr>
        <p:txBody>
          <a:bodyPr vert="horz" wrap="square" lIns="0" tIns="12700" rIns="0" bIns="0" rtlCol="0">
            <a:spAutoFit/>
          </a:bodyPr>
          <a:lstStyle/>
          <a:p>
            <a:pPr marL="12700">
              <a:lnSpc>
                <a:spcPct val="100000"/>
              </a:lnSpc>
              <a:spcBef>
                <a:spcPts val="100"/>
              </a:spcBef>
            </a:pPr>
            <a:r>
              <a:rPr sz="900" b="1" spc="60" dirty="0">
                <a:solidFill>
                  <a:srgbClr val="231F20"/>
                </a:solidFill>
                <a:latin typeface="+mj-lt"/>
                <a:cs typeface="Calibri"/>
              </a:rPr>
              <a:t>S</a:t>
            </a:r>
            <a:r>
              <a:rPr sz="900" b="1" spc="40" dirty="0">
                <a:solidFill>
                  <a:srgbClr val="231F20"/>
                </a:solidFill>
                <a:latin typeface="+mj-lt"/>
                <a:cs typeface="Calibri"/>
              </a:rPr>
              <a:t>T</a:t>
            </a:r>
            <a:r>
              <a:rPr sz="900" b="1" spc="45" dirty="0">
                <a:solidFill>
                  <a:srgbClr val="231F20"/>
                </a:solidFill>
                <a:latin typeface="+mj-lt"/>
                <a:cs typeface="Calibri"/>
              </a:rPr>
              <a:t>R</a:t>
            </a:r>
            <a:r>
              <a:rPr sz="900" b="1" spc="60" dirty="0">
                <a:solidFill>
                  <a:srgbClr val="231F20"/>
                </a:solidFill>
                <a:latin typeface="+mj-lt"/>
                <a:cs typeface="Calibri"/>
              </a:rPr>
              <a:t>U</a:t>
            </a:r>
            <a:r>
              <a:rPr sz="900" b="1" spc="40" dirty="0">
                <a:solidFill>
                  <a:srgbClr val="231F20"/>
                </a:solidFill>
                <a:latin typeface="+mj-lt"/>
                <a:cs typeface="Calibri"/>
              </a:rPr>
              <a:t>CTURE</a:t>
            </a:r>
            <a:endParaRPr sz="900" dirty="0">
              <a:latin typeface="+mj-lt"/>
              <a:cs typeface="Calibri"/>
            </a:endParaRPr>
          </a:p>
        </p:txBody>
      </p:sp>
      <p:sp>
        <p:nvSpPr>
          <p:cNvPr id="62" name="object 62"/>
          <p:cNvSpPr txBox="1"/>
          <p:nvPr/>
        </p:nvSpPr>
        <p:spPr>
          <a:xfrm>
            <a:off x="5212080" y="6675120"/>
            <a:ext cx="2377440" cy="356380"/>
          </a:xfrm>
          <a:prstGeom prst="rect">
            <a:avLst/>
          </a:prstGeom>
        </p:spPr>
        <p:txBody>
          <a:bodyPr vert="horz" wrap="square" lIns="0" tIns="12700" rIns="0" bIns="0" rtlCol="0">
            <a:spAutoFit/>
          </a:bodyPr>
          <a:lstStyle/>
          <a:p>
            <a:pPr marL="12700" marR="5080">
              <a:lnSpc>
                <a:spcPct val="114599"/>
              </a:lnSpc>
              <a:spcBef>
                <a:spcPts val="100"/>
              </a:spcBef>
            </a:pPr>
            <a:r>
              <a:rPr sz="1000" dirty="0">
                <a:solidFill>
                  <a:srgbClr val="231F20"/>
                </a:solidFill>
                <a:latin typeface="+mj-lt"/>
                <a:cs typeface="Trebuchet MS"/>
              </a:rPr>
              <a:t>Combination</a:t>
            </a:r>
            <a:r>
              <a:rPr sz="1000" spc="-50" dirty="0">
                <a:solidFill>
                  <a:srgbClr val="231F20"/>
                </a:solidFill>
                <a:latin typeface="+mj-lt"/>
                <a:cs typeface="Trebuchet MS"/>
              </a:rPr>
              <a:t> </a:t>
            </a:r>
            <a:r>
              <a:rPr sz="1000" spc="-5" dirty="0">
                <a:solidFill>
                  <a:srgbClr val="231F20"/>
                </a:solidFill>
                <a:latin typeface="+mj-lt"/>
                <a:cs typeface="Trebuchet MS"/>
              </a:rPr>
              <a:t>of</a:t>
            </a:r>
            <a:r>
              <a:rPr sz="1000" spc="-65" dirty="0">
                <a:solidFill>
                  <a:srgbClr val="231F20"/>
                </a:solidFill>
                <a:latin typeface="+mj-lt"/>
                <a:cs typeface="Trebuchet MS"/>
              </a:rPr>
              <a:t> </a:t>
            </a:r>
            <a:r>
              <a:rPr sz="1000" spc="-25" dirty="0">
                <a:solidFill>
                  <a:srgbClr val="231F20"/>
                </a:solidFill>
                <a:latin typeface="+mj-lt"/>
                <a:cs typeface="Trebuchet MS"/>
              </a:rPr>
              <a:t>majority/minority</a:t>
            </a:r>
            <a:r>
              <a:rPr sz="1000" spc="-60" dirty="0">
                <a:solidFill>
                  <a:srgbClr val="231F20"/>
                </a:solidFill>
                <a:latin typeface="+mj-lt"/>
                <a:cs typeface="Trebuchet MS"/>
              </a:rPr>
              <a:t> </a:t>
            </a:r>
            <a:r>
              <a:rPr sz="1000" spc="-10" dirty="0">
                <a:solidFill>
                  <a:srgbClr val="231F20"/>
                </a:solidFill>
                <a:latin typeface="+mj-lt"/>
                <a:cs typeface="Trebuchet MS"/>
              </a:rPr>
              <a:t>equity </a:t>
            </a:r>
            <a:r>
              <a:rPr sz="1000" spc="10" dirty="0">
                <a:solidFill>
                  <a:srgbClr val="231F20"/>
                </a:solidFill>
                <a:latin typeface="+mj-lt"/>
                <a:cs typeface="Trebuchet MS"/>
              </a:rPr>
              <a:t>and</a:t>
            </a:r>
            <a:r>
              <a:rPr sz="1000" spc="-55" dirty="0">
                <a:solidFill>
                  <a:srgbClr val="231F20"/>
                </a:solidFill>
                <a:latin typeface="+mj-lt"/>
                <a:cs typeface="Trebuchet MS"/>
              </a:rPr>
              <a:t> </a:t>
            </a:r>
            <a:r>
              <a:rPr sz="1000" spc="-5" dirty="0">
                <a:solidFill>
                  <a:srgbClr val="231F20"/>
                </a:solidFill>
                <a:latin typeface="+mj-lt"/>
                <a:cs typeface="Trebuchet MS"/>
              </a:rPr>
              <a:t>subordinated</a:t>
            </a:r>
            <a:r>
              <a:rPr sz="1000" spc="-50" dirty="0">
                <a:solidFill>
                  <a:srgbClr val="231F20"/>
                </a:solidFill>
                <a:latin typeface="+mj-lt"/>
                <a:cs typeface="Trebuchet MS"/>
              </a:rPr>
              <a:t> </a:t>
            </a:r>
            <a:r>
              <a:rPr sz="1000" dirty="0">
                <a:solidFill>
                  <a:srgbClr val="231F20"/>
                </a:solidFill>
                <a:latin typeface="+mj-lt"/>
                <a:cs typeface="Trebuchet MS"/>
              </a:rPr>
              <a:t>debt</a:t>
            </a:r>
            <a:endParaRPr sz="1000" dirty="0">
              <a:latin typeface="+mj-lt"/>
              <a:cs typeface="Trebuchet MS"/>
            </a:endParaRPr>
          </a:p>
        </p:txBody>
      </p:sp>
      <p:sp>
        <p:nvSpPr>
          <p:cNvPr id="63" name="object 63"/>
          <p:cNvSpPr txBox="1"/>
          <p:nvPr/>
        </p:nvSpPr>
        <p:spPr>
          <a:xfrm>
            <a:off x="4206240" y="7198632"/>
            <a:ext cx="1005840" cy="151323"/>
          </a:xfrm>
          <a:prstGeom prst="rect">
            <a:avLst/>
          </a:prstGeom>
        </p:spPr>
        <p:txBody>
          <a:bodyPr vert="horz" wrap="square" lIns="0" tIns="12700" rIns="0" bIns="0" rtlCol="0">
            <a:spAutoFit/>
          </a:bodyPr>
          <a:lstStyle/>
          <a:p>
            <a:pPr marL="12700">
              <a:lnSpc>
                <a:spcPct val="100000"/>
              </a:lnSpc>
              <a:spcBef>
                <a:spcPts val="100"/>
              </a:spcBef>
            </a:pPr>
            <a:r>
              <a:rPr sz="900" b="1" spc="20" dirty="0">
                <a:solidFill>
                  <a:srgbClr val="231F20"/>
                </a:solidFill>
                <a:latin typeface="+mj-lt"/>
                <a:cs typeface="Calibri"/>
              </a:rPr>
              <a:t>INVOLVEMENT</a:t>
            </a:r>
            <a:endParaRPr sz="900" dirty="0">
              <a:latin typeface="+mj-lt"/>
              <a:cs typeface="Calibri"/>
            </a:endParaRPr>
          </a:p>
        </p:txBody>
      </p:sp>
      <p:sp>
        <p:nvSpPr>
          <p:cNvPr id="64" name="object 64"/>
          <p:cNvSpPr txBox="1"/>
          <p:nvPr/>
        </p:nvSpPr>
        <p:spPr>
          <a:xfrm>
            <a:off x="5212080" y="7147185"/>
            <a:ext cx="2377440" cy="356380"/>
          </a:xfrm>
          <a:prstGeom prst="rect">
            <a:avLst/>
          </a:prstGeom>
        </p:spPr>
        <p:txBody>
          <a:bodyPr vert="horz" wrap="square" lIns="0" tIns="12700" rIns="0" bIns="0" rtlCol="0">
            <a:spAutoFit/>
          </a:bodyPr>
          <a:lstStyle/>
          <a:p>
            <a:pPr marL="12700" marR="5080">
              <a:lnSpc>
                <a:spcPct val="114599"/>
              </a:lnSpc>
              <a:spcBef>
                <a:spcPts val="100"/>
              </a:spcBef>
            </a:pPr>
            <a:r>
              <a:rPr sz="1000" dirty="0">
                <a:solidFill>
                  <a:srgbClr val="231F20"/>
                </a:solidFill>
                <a:latin typeface="+mj-lt"/>
                <a:cs typeface="Trebuchet MS"/>
              </a:rPr>
              <a:t>Ser</a:t>
            </a:r>
            <a:r>
              <a:rPr sz="1000" spc="-15" dirty="0">
                <a:solidFill>
                  <a:srgbClr val="231F20"/>
                </a:solidFill>
                <a:latin typeface="+mj-lt"/>
                <a:cs typeface="Trebuchet MS"/>
              </a:rPr>
              <a:t>v</a:t>
            </a:r>
            <a:r>
              <a:rPr sz="1000" spc="-20" dirty="0">
                <a:solidFill>
                  <a:srgbClr val="231F20"/>
                </a:solidFill>
                <a:latin typeface="+mj-lt"/>
                <a:cs typeface="Trebuchet MS"/>
              </a:rPr>
              <a:t>e</a:t>
            </a:r>
            <a:r>
              <a:rPr sz="1000" spc="-50" dirty="0">
                <a:solidFill>
                  <a:srgbClr val="231F20"/>
                </a:solidFill>
                <a:latin typeface="+mj-lt"/>
                <a:cs typeface="Trebuchet MS"/>
              </a:rPr>
              <a:t> </a:t>
            </a:r>
            <a:r>
              <a:rPr sz="1000" spc="20" dirty="0">
                <a:solidFill>
                  <a:srgbClr val="231F20"/>
                </a:solidFill>
                <a:latin typeface="+mj-lt"/>
                <a:cs typeface="Trebuchet MS"/>
              </a:rPr>
              <a:t>as</a:t>
            </a:r>
            <a:r>
              <a:rPr sz="1000" spc="-50" dirty="0">
                <a:solidFill>
                  <a:srgbClr val="231F20"/>
                </a:solidFill>
                <a:latin typeface="+mj-lt"/>
                <a:cs typeface="Trebuchet MS"/>
              </a:rPr>
              <a:t> </a:t>
            </a:r>
            <a:r>
              <a:rPr sz="1000" spc="-5" dirty="0">
                <a:solidFill>
                  <a:srgbClr val="231F20"/>
                </a:solidFill>
                <a:latin typeface="+mj-lt"/>
                <a:cs typeface="Trebuchet MS"/>
              </a:rPr>
              <a:t>boa</a:t>
            </a:r>
            <a:r>
              <a:rPr sz="1000" spc="-25" dirty="0">
                <a:solidFill>
                  <a:srgbClr val="231F20"/>
                </a:solidFill>
                <a:latin typeface="+mj-lt"/>
                <a:cs typeface="Trebuchet MS"/>
              </a:rPr>
              <a:t>r</a:t>
            </a:r>
            <a:r>
              <a:rPr sz="1000" spc="-10" dirty="0">
                <a:solidFill>
                  <a:srgbClr val="231F20"/>
                </a:solidFill>
                <a:latin typeface="+mj-lt"/>
                <a:cs typeface="Trebuchet MS"/>
              </a:rPr>
              <a:t>d-l</a:t>
            </a:r>
            <a:r>
              <a:rPr sz="1000" spc="-30" dirty="0">
                <a:solidFill>
                  <a:srgbClr val="231F20"/>
                </a:solidFill>
                <a:latin typeface="+mj-lt"/>
                <a:cs typeface="Trebuchet MS"/>
              </a:rPr>
              <a:t>e</a:t>
            </a:r>
            <a:r>
              <a:rPr sz="1000" spc="-5" dirty="0">
                <a:solidFill>
                  <a:srgbClr val="231F20"/>
                </a:solidFill>
                <a:latin typeface="+mj-lt"/>
                <a:cs typeface="Trebuchet MS"/>
              </a:rPr>
              <a:t>v</a:t>
            </a:r>
            <a:r>
              <a:rPr sz="1000" spc="-40" dirty="0">
                <a:solidFill>
                  <a:srgbClr val="231F20"/>
                </a:solidFill>
                <a:latin typeface="+mj-lt"/>
                <a:cs typeface="Trebuchet MS"/>
              </a:rPr>
              <a:t>el</a:t>
            </a:r>
            <a:r>
              <a:rPr sz="1000" spc="-50" dirty="0">
                <a:solidFill>
                  <a:srgbClr val="231F20"/>
                </a:solidFill>
                <a:latin typeface="+mj-lt"/>
                <a:cs typeface="Trebuchet MS"/>
              </a:rPr>
              <a:t> </a:t>
            </a:r>
            <a:r>
              <a:rPr sz="1000" spc="-5" dirty="0">
                <a:solidFill>
                  <a:srgbClr val="231F20"/>
                </a:solidFill>
                <a:latin typeface="+mj-lt"/>
                <a:cs typeface="Trebuchet MS"/>
              </a:rPr>
              <a:t>adviso</a:t>
            </a:r>
            <a:r>
              <a:rPr sz="1000" spc="-15" dirty="0">
                <a:solidFill>
                  <a:srgbClr val="231F20"/>
                </a:solidFill>
                <a:latin typeface="+mj-lt"/>
                <a:cs typeface="Trebuchet MS"/>
              </a:rPr>
              <a:t>r</a:t>
            </a:r>
            <a:r>
              <a:rPr sz="1000" spc="40" dirty="0">
                <a:solidFill>
                  <a:srgbClr val="231F20"/>
                </a:solidFill>
                <a:latin typeface="+mj-lt"/>
                <a:cs typeface="Trebuchet MS"/>
              </a:rPr>
              <a:t>s</a:t>
            </a:r>
            <a:r>
              <a:rPr sz="1000" spc="-50" dirty="0">
                <a:solidFill>
                  <a:srgbClr val="231F20"/>
                </a:solidFill>
                <a:latin typeface="+mj-lt"/>
                <a:cs typeface="Trebuchet MS"/>
              </a:rPr>
              <a:t> </a:t>
            </a:r>
            <a:r>
              <a:rPr sz="1000" spc="-60" dirty="0">
                <a:solidFill>
                  <a:srgbClr val="231F20"/>
                </a:solidFill>
                <a:latin typeface="+mj-lt"/>
                <a:cs typeface="Trebuchet MS"/>
              </a:rPr>
              <a:t>r</a:t>
            </a:r>
            <a:r>
              <a:rPr sz="1000" spc="-20" dirty="0">
                <a:solidFill>
                  <a:srgbClr val="231F20"/>
                </a:solidFill>
                <a:latin typeface="+mj-lt"/>
                <a:cs typeface="Trebuchet MS"/>
              </a:rPr>
              <a:t>a</a:t>
            </a:r>
            <a:r>
              <a:rPr sz="1000" spc="-15" dirty="0">
                <a:solidFill>
                  <a:srgbClr val="231F20"/>
                </a:solidFill>
                <a:latin typeface="+mj-lt"/>
                <a:cs typeface="Trebuchet MS"/>
              </a:rPr>
              <a:t>ther</a:t>
            </a:r>
            <a:r>
              <a:rPr sz="1000" spc="-85" dirty="0">
                <a:solidFill>
                  <a:srgbClr val="231F20"/>
                </a:solidFill>
                <a:latin typeface="+mj-lt"/>
                <a:cs typeface="Trebuchet MS"/>
              </a:rPr>
              <a:t> </a:t>
            </a:r>
            <a:r>
              <a:rPr sz="1000" dirty="0">
                <a:solidFill>
                  <a:srgbClr val="231F20"/>
                </a:solidFill>
                <a:latin typeface="+mj-lt"/>
                <a:cs typeface="Trebuchet MS"/>
              </a:rPr>
              <a:t>than </a:t>
            </a:r>
            <a:r>
              <a:rPr sz="1000" spc="10" dirty="0">
                <a:solidFill>
                  <a:srgbClr val="231F20"/>
                </a:solidFill>
                <a:latin typeface="+mj-lt"/>
                <a:cs typeface="Trebuchet MS"/>
              </a:rPr>
              <a:t>d</a:t>
            </a:r>
            <a:r>
              <a:rPr sz="1000" spc="-15" dirty="0">
                <a:solidFill>
                  <a:srgbClr val="231F20"/>
                </a:solidFill>
                <a:latin typeface="+mj-lt"/>
                <a:cs typeface="Trebuchet MS"/>
              </a:rPr>
              <a:t>a</a:t>
            </a:r>
            <a:r>
              <a:rPr sz="1000" spc="5" dirty="0">
                <a:solidFill>
                  <a:srgbClr val="231F20"/>
                </a:solidFill>
                <a:latin typeface="+mj-lt"/>
                <a:cs typeface="Trebuchet MS"/>
              </a:rPr>
              <a:t>y-</a:t>
            </a:r>
            <a:r>
              <a:rPr sz="1000" spc="-5" dirty="0">
                <a:solidFill>
                  <a:srgbClr val="231F20"/>
                </a:solidFill>
                <a:latin typeface="+mj-lt"/>
                <a:cs typeface="Trebuchet MS"/>
              </a:rPr>
              <a:t>t</a:t>
            </a:r>
            <a:r>
              <a:rPr sz="1000" spc="15" dirty="0">
                <a:solidFill>
                  <a:srgbClr val="231F20"/>
                </a:solidFill>
                <a:latin typeface="+mj-lt"/>
                <a:cs typeface="Trebuchet MS"/>
              </a:rPr>
              <a:t>o-d</a:t>
            </a:r>
            <a:r>
              <a:rPr sz="1000" spc="-5" dirty="0">
                <a:solidFill>
                  <a:srgbClr val="231F20"/>
                </a:solidFill>
                <a:latin typeface="+mj-lt"/>
                <a:cs typeface="Trebuchet MS"/>
              </a:rPr>
              <a:t>a</a:t>
            </a:r>
            <a:r>
              <a:rPr sz="1000" spc="5" dirty="0">
                <a:solidFill>
                  <a:srgbClr val="231F20"/>
                </a:solidFill>
                <a:latin typeface="+mj-lt"/>
                <a:cs typeface="Trebuchet MS"/>
              </a:rPr>
              <a:t>y</a:t>
            </a:r>
            <a:r>
              <a:rPr sz="1000" spc="-65" dirty="0">
                <a:solidFill>
                  <a:srgbClr val="231F20"/>
                </a:solidFill>
                <a:latin typeface="+mj-lt"/>
                <a:cs typeface="Trebuchet MS"/>
              </a:rPr>
              <a:t> </a:t>
            </a:r>
            <a:r>
              <a:rPr sz="1000" spc="15" dirty="0">
                <a:solidFill>
                  <a:srgbClr val="231F20"/>
                </a:solidFill>
                <a:latin typeface="+mj-lt"/>
                <a:cs typeface="Trebuchet MS"/>
              </a:rPr>
              <a:t>mana</a:t>
            </a:r>
            <a:r>
              <a:rPr sz="1000" spc="5" dirty="0">
                <a:solidFill>
                  <a:srgbClr val="231F20"/>
                </a:solidFill>
                <a:latin typeface="+mj-lt"/>
                <a:cs typeface="Trebuchet MS"/>
              </a:rPr>
              <a:t>g</a:t>
            </a:r>
            <a:r>
              <a:rPr sz="1000" spc="-40" dirty="0">
                <a:solidFill>
                  <a:srgbClr val="231F20"/>
                </a:solidFill>
                <a:latin typeface="+mj-lt"/>
                <a:cs typeface="Trebuchet MS"/>
              </a:rPr>
              <a:t>er</a:t>
            </a:r>
            <a:r>
              <a:rPr sz="1000" spc="40" dirty="0">
                <a:solidFill>
                  <a:srgbClr val="231F20"/>
                </a:solidFill>
                <a:latin typeface="+mj-lt"/>
                <a:cs typeface="Trebuchet MS"/>
              </a:rPr>
              <a:t>s</a:t>
            </a:r>
            <a:endParaRPr sz="1000" dirty="0">
              <a:latin typeface="+mj-lt"/>
              <a:cs typeface="Trebuchet MS"/>
            </a:endParaRPr>
          </a:p>
        </p:txBody>
      </p:sp>
      <p:sp>
        <p:nvSpPr>
          <p:cNvPr id="65" name="object 65"/>
          <p:cNvSpPr txBox="1"/>
          <p:nvPr/>
        </p:nvSpPr>
        <p:spPr>
          <a:xfrm>
            <a:off x="4206240" y="7684767"/>
            <a:ext cx="1005840" cy="151323"/>
          </a:xfrm>
          <a:prstGeom prst="rect">
            <a:avLst/>
          </a:prstGeom>
        </p:spPr>
        <p:txBody>
          <a:bodyPr vert="horz" wrap="square" lIns="0" tIns="12700" rIns="0" bIns="0" rtlCol="0">
            <a:spAutoFit/>
          </a:bodyPr>
          <a:lstStyle/>
          <a:p>
            <a:pPr marL="12700">
              <a:lnSpc>
                <a:spcPct val="100000"/>
              </a:lnSpc>
              <a:spcBef>
                <a:spcPts val="100"/>
              </a:spcBef>
            </a:pPr>
            <a:r>
              <a:rPr sz="900" b="1" spc="30" dirty="0">
                <a:solidFill>
                  <a:srgbClr val="231F20"/>
                </a:solidFill>
                <a:latin typeface="+mj-lt"/>
                <a:cs typeface="Calibri"/>
              </a:rPr>
              <a:t>N</a:t>
            </a:r>
            <a:r>
              <a:rPr sz="900" b="1" spc="5" dirty="0">
                <a:solidFill>
                  <a:srgbClr val="231F20"/>
                </a:solidFill>
                <a:latin typeface="+mj-lt"/>
                <a:cs typeface="Calibri"/>
              </a:rPr>
              <a:t>O</a:t>
            </a:r>
            <a:r>
              <a:rPr sz="900" b="1" spc="50" dirty="0">
                <a:solidFill>
                  <a:srgbClr val="231F20"/>
                </a:solidFill>
                <a:latin typeface="+mj-lt"/>
                <a:cs typeface="Calibri"/>
              </a:rPr>
              <a:t>T</a:t>
            </a:r>
            <a:r>
              <a:rPr sz="900" b="1" spc="-40" dirty="0">
                <a:solidFill>
                  <a:srgbClr val="231F20"/>
                </a:solidFill>
                <a:latin typeface="+mj-lt"/>
                <a:cs typeface="Calibri"/>
              </a:rPr>
              <a:t> </a:t>
            </a:r>
            <a:r>
              <a:rPr sz="900" b="1" spc="40" dirty="0">
                <a:solidFill>
                  <a:srgbClr val="231F20"/>
                </a:solidFill>
                <a:latin typeface="+mj-lt"/>
                <a:cs typeface="Calibri"/>
              </a:rPr>
              <a:t>CONSIDERED</a:t>
            </a:r>
            <a:endParaRPr sz="900" dirty="0">
              <a:latin typeface="+mj-lt"/>
              <a:cs typeface="Calibri"/>
            </a:endParaRPr>
          </a:p>
        </p:txBody>
      </p:sp>
      <p:sp>
        <p:nvSpPr>
          <p:cNvPr id="66" name="object 66"/>
          <p:cNvSpPr txBox="1"/>
          <p:nvPr/>
        </p:nvSpPr>
        <p:spPr>
          <a:xfrm>
            <a:off x="5212080" y="7633892"/>
            <a:ext cx="2377440" cy="356380"/>
          </a:xfrm>
          <a:prstGeom prst="rect">
            <a:avLst/>
          </a:prstGeom>
        </p:spPr>
        <p:txBody>
          <a:bodyPr vert="horz" wrap="square" lIns="0" tIns="12700" rIns="0" bIns="0" rtlCol="0">
            <a:spAutoFit/>
          </a:bodyPr>
          <a:lstStyle/>
          <a:p>
            <a:pPr marL="12700" marR="5080">
              <a:lnSpc>
                <a:spcPct val="114599"/>
              </a:lnSpc>
              <a:spcBef>
                <a:spcPts val="100"/>
              </a:spcBef>
            </a:pPr>
            <a:r>
              <a:rPr sz="1000" spc="-5" dirty="0">
                <a:solidFill>
                  <a:srgbClr val="231F20"/>
                </a:solidFill>
                <a:latin typeface="+mj-lt"/>
                <a:cs typeface="Trebuchet MS"/>
              </a:rPr>
              <a:t>Start-ups,</a:t>
            </a:r>
            <a:r>
              <a:rPr sz="1000" spc="-105" dirty="0">
                <a:solidFill>
                  <a:srgbClr val="231F20"/>
                </a:solidFill>
                <a:latin typeface="+mj-lt"/>
                <a:cs typeface="Trebuchet MS"/>
              </a:rPr>
              <a:t> </a:t>
            </a:r>
            <a:r>
              <a:rPr sz="1000" spc="-15" dirty="0">
                <a:solidFill>
                  <a:srgbClr val="231F20"/>
                </a:solidFill>
                <a:latin typeface="+mj-lt"/>
                <a:cs typeface="Trebuchet MS"/>
              </a:rPr>
              <a:t>turna</a:t>
            </a:r>
            <a:r>
              <a:rPr sz="1000" spc="-35" dirty="0">
                <a:solidFill>
                  <a:srgbClr val="231F20"/>
                </a:solidFill>
                <a:latin typeface="+mj-lt"/>
                <a:cs typeface="Trebuchet MS"/>
              </a:rPr>
              <a:t>r</a:t>
            </a:r>
            <a:r>
              <a:rPr sz="1000" spc="-5" dirty="0">
                <a:solidFill>
                  <a:srgbClr val="231F20"/>
                </a:solidFill>
                <a:latin typeface="+mj-lt"/>
                <a:cs typeface="Trebuchet MS"/>
              </a:rPr>
              <a:t>ounds,</a:t>
            </a:r>
            <a:r>
              <a:rPr sz="1000" spc="-90" dirty="0">
                <a:solidFill>
                  <a:srgbClr val="231F20"/>
                </a:solidFill>
                <a:latin typeface="+mj-lt"/>
                <a:cs typeface="Trebuchet MS"/>
              </a:rPr>
              <a:t> </a:t>
            </a:r>
            <a:r>
              <a:rPr sz="1000" spc="-70" dirty="0">
                <a:solidFill>
                  <a:srgbClr val="231F20"/>
                </a:solidFill>
                <a:latin typeface="+mj-lt"/>
                <a:cs typeface="Trebuchet MS"/>
              </a:rPr>
              <a:t>r</a:t>
            </a:r>
            <a:r>
              <a:rPr sz="1000" spc="-30" dirty="0">
                <a:solidFill>
                  <a:srgbClr val="231F20"/>
                </a:solidFill>
                <a:latin typeface="+mj-lt"/>
                <a:cs typeface="Trebuchet MS"/>
              </a:rPr>
              <a:t>eal</a:t>
            </a:r>
            <a:r>
              <a:rPr sz="1000" spc="-50" dirty="0">
                <a:solidFill>
                  <a:srgbClr val="231F20"/>
                </a:solidFill>
                <a:latin typeface="+mj-lt"/>
                <a:cs typeface="Trebuchet MS"/>
              </a:rPr>
              <a:t> </a:t>
            </a:r>
            <a:r>
              <a:rPr sz="1000" spc="10" dirty="0">
                <a:solidFill>
                  <a:srgbClr val="231F20"/>
                </a:solidFill>
                <a:latin typeface="+mj-lt"/>
                <a:cs typeface="Trebuchet MS"/>
              </a:rPr>
              <a:t>e</a:t>
            </a:r>
            <a:r>
              <a:rPr sz="1000" dirty="0">
                <a:solidFill>
                  <a:srgbClr val="231F20"/>
                </a:solidFill>
                <a:latin typeface="+mj-lt"/>
                <a:cs typeface="Trebuchet MS"/>
              </a:rPr>
              <a:t>s</a:t>
            </a:r>
            <a:r>
              <a:rPr sz="1000" spc="-5" dirty="0">
                <a:solidFill>
                  <a:srgbClr val="231F20"/>
                </a:solidFill>
                <a:latin typeface="+mj-lt"/>
                <a:cs typeface="Trebuchet MS"/>
              </a:rPr>
              <a:t>t</a:t>
            </a:r>
            <a:r>
              <a:rPr sz="1000" spc="-20" dirty="0">
                <a:solidFill>
                  <a:srgbClr val="231F20"/>
                </a:solidFill>
                <a:latin typeface="+mj-lt"/>
                <a:cs typeface="Trebuchet MS"/>
              </a:rPr>
              <a:t>at</a:t>
            </a:r>
            <a:r>
              <a:rPr sz="1000" spc="-15" dirty="0">
                <a:solidFill>
                  <a:srgbClr val="231F20"/>
                </a:solidFill>
                <a:latin typeface="+mj-lt"/>
                <a:cs typeface="Trebuchet MS"/>
              </a:rPr>
              <a:t>e financings,</a:t>
            </a:r>
            <a:r>
              <a:rPr sz="1000" spc="-85" dirty="0">
                <a:solidFill>
                  <a:srgbClr val="231F20"/>
                </a:solidFill>
                <a:latin typeface="+mj-lt"/>
                <a:cs typeface="Trebuchet MS"/>
              </a:rPr>
              <a:t> </a:t>
            </a:r>
            <a:r>
              <a:rPr sz="1000" spc="-10" dirty="0">
                <a:solidFill>
                  <a:srgbClr val="231F20"/>
                </a:solidFill>
                <a:latin typeface="+mj-lt"/>
                <a:cs typeface="Trebuchet MS"/>
              </a:rPr>
              <a:t>specialty</a:t>
            </a:r>
            <a:r>
              <a:rPr sz="1000" spc="-60" dirty="0">
                <a:solidFill>
                  <a:srgbClr val="231F20"/>
                </a:solidFill>
                <a:latin typeface="+mj-lt"/>
                <a:cs typeface="Trebuchet MS"/>
              </a:rPr>
              <a:t> </a:t>
            </a:r>
            <a:r>
              <a:rPr sz="1000" spc="-40" dirty="0">
                <a:solidFill>
                  <a:srgbClr val="231F20"/>
                </a:solidFill>
                <a:latin typeface="+mj-lt"/>
                <a:cs typeface="Trebuchet MS"/>
              </a:rPr>
              <a:t>retailers,</a:t>
            </a:r>
            <a:r>
              <a:rPr sz="1000" spc="-80" dirty="0">
                <a:solidFill>
                  <a:srgbClr val="231F20"/>
                </a:solidFill>
                <a:latin typeface="+mj-lt"/>
                <a:cs typeface="Trebuchet MS"/>
              </a:rPr>
              <a:t> </a:t>
            </a:r>
            <a:r>
              <a:rPr sz="1000" spc="-35" dirty="0">
                <a:solidFill>
                  <a:srgbClr val="231F20"/>
                </a:solidFill>
                <a:latin typeface="+mj-lt"/>
                <a:cs typeface="Trebuchet MS"/>
              </a:rPr>
              <a:t>oil</a:t>
            </a:r>
            <a:r>
              <a:rPr lang="en-US" sz="1000" spc="-35" dirty="0">
                <a:solidFill>
                  <a:srgbClr val="231F20"/>
                </a:solidFill>
                <a:latin typeface="+mj-lt"/>
                <a:cs typeface="Trebuchet MS"/>
              </a:rPr>
              <a:t>,</a:t>
            </a:r>
            <a:r>
              <a:rPr sz="1000" spc="-45" dirty="0">
                <a:solidFill>
                  <a:srgbClr val="231F20"/>
                </a:solidFill>
                <a:latin typeface="+mj-lt"/>
                <a:cs typeface="Trebuchet MS"/>
              </a:rPr>
              <a:t> </a:t>
            </a:r>
            <a:r>
              <a:rPr sz="1000" spc="10" dirty="0">
                <a:solidFill>
                  <a:srgbClr val="231F20"/>
                </a:solidFill>
                <a:latin typeface="+mj-lt"/>
                <a:cs typeface="Trebuchet MS"/>
              </a:rPr>
              <a:t>and</a:t>
            </a:r>
            <a:r>
              <a:rPr lang="en-US" sz="1000" spc="10" dirty="0">
                <a:solidFill>
                  <a:srgbClr val="231F20"/>
                </a:solidFill>
                <a:latin typeface="+mj-lt"/>
                <a:cs typeface="Trebuchet MS"/>
              </a:rPr>
              <a:t> </a:t>
            </a:r>
            <a:r>
              <a:rPr sz="1000" spc="-225" dirty="0">
                <a:solidFill>
                  <a:srgbClr val="231F20"/>
                </a:solidFill>
                <a:latin typeface="+mj-lt"/>
                <a:cs typeface="Trebuchet MS"/>
              </a:rPr>
              <a:t> </a:t>
            </a:r>
            <a:r>
              <a:rPr sz="1000" spc="15" dirty="0">
                <a:solidFill>
                  <a:srgbClr val="231F20"/>
                </a:solidFill>
                <a:latin typeface="+mj-lt"/>
                <a:cs typeface="Trebuchet MS"/>
              </a:rPr>
              <a:t>gas</a:t>
            </a:r>
            <a:r>
              <a:rPr sz="1000" spc="-55" dirty="0">
                <a:solidFill>
                  <a:srgbClr val="231F20"/>
                </a:solidFill>
                <a:latin typeface="+mj-lt"/>
                <a:cs typeface="Trebuchet MS"/>
              </a:rPr>
              <a:t> </a:t>
            </a:r>
            <a:r>
              <a:rPr sz="1000" spc="-5" dirty="0">
                <a:solidFill>
                  <a:srgbClr val="231F20"/>
                </a:solidFill>
                <a:latin typeface="+mj-lt"/>
                <a:cs typeface="Trebuchet MS"/>
              </a:rPr>
              <a:t>opportunities</a:t>
            </a:r>
            <a:endParaRPr sz="1000" dirty="0">
              <a:latin typeface="+mj-lt"/>
              <a:cs typeface="Trebuchet MS"/>
            </a:endParaRPr>
          </a:p>
        </p:txBody>
      </p:sp>
      <p:sp>
        <p:nvSpPr>
          <p:cNvPr id="4" name="TextBox 3">
            <a:extLst>
              <a:ext uri="{FF2B5EF4-FFF2-40B4-BE49-F238E27FC236}">
                <a16:creationId xmlns:a16="http://schemas.microsoft.com/office/drawing/2014/main" id="{28434870-1D18-EA7F-E67A-78C3612A21B6}"/>
              </a:ext>
            </a:extLst>
          </p:cNvPr>
          <p:cNvSpPr txBox="1"/>
          <p:nvPr/>
        </p:nvSpPr>
        <p:spPr>
          <a:xfrm>
            <a:off x="76200" y="8316127"/>
            <a:ext cx="7423313" cy="910249"/>
          </a:xfrm>
          <a:prstGeom prst="rect">
            <a:avLst/>
          </a:prstGeom>
          <a:noFill/>
        </p:spPr>
        <p:txBody>
          <a:bodyPr wrap="square" rtlCol="0">
            <a:spAutoFit/>
          </a:bodyPr>
          <a:lstStyle/>
          <a:p>
            <a:pPr marL="12700" marR="5080" algn="ctr">
              <a:lnSpc>
                <a:spcPct val="156300"/>
              </a:lnSpc>
              <a:spcBef>
                <a:spcPts val="100"/>
              </a:spcBef>
            </a:pPr>
            <a:r>
              <a:rPr lang="en-US" sz="1100" b="1" spc="40" dirty="0">
                <a:latin typeface="Calibri"/>
                <a:cs typeface="Calibri"/>
              </a:rPr>
              <a:t>Thomas</a:t>
            </a:r>
            <a:r>
              <a:rPr lang="en-US" sz="1100" b="1" spc="-15" dirty="0">
                <a:latin typeface="Calibri"/>
                <a:cs typeface="Calibri"/>
              </a:rPr>
              <a:t> </a:t>
            </a:r>
            <a:r>
              <a:rPr lang="en-US" sz="1100" b="1" spc="30" dirty="0">
                <a:latin typeface="Calibri"/>
                <a:cs typeface="Calibri"/>
              </a:rPr>
              <a:t>Campion | </a:t>
            </a:r>
            <a:r>
              <a:rPr lang="en-US" sz="1100" b="1" spc="40" dirty="0">
                <a:latin typeface="Calibri"/>
                <a:cs typeface="Calibri"/>
              </a:rPr>
              <a:t>John </a:t>
            </a:r>
            <a:r>
              <a:rPr lang="en-US" sz="1100" b="1" spc="35" dirty="0">
                <a:latin typeface="Calibri"/>
                <a:cs typeface="Calibri"/>
              </a:rPr>
              <a:t>Darguzas | Bill Floyd |</a:t>
            </a:r>
            <a:r>
              <a:rPr lang="en-US" sz="1100" b="1" spc="30" dirty="0">
                <a:latin typeface="Calibri"/>
                <a:cs typeface="Calibri"/>
              </a:rPr>
              <a:t>Evan </a:t>
            </a:r>
            <a:r>
              <a:rPr lang="en-US" sz="1100" b="1" spc="20" dirty="0">
                <a:latin typeface="Calibri"/>
                <a:cs typeface="Calibri"/>
              </a:rPr>
              <a:t>Gallinson | </a:t>
            </a:r>
            <a:r>
              <a:rPr lang="en-US" sz="1100" b="1" spc="20" dirty="0">
                <a:cs typeface="Calibri"/>
              </a:rPr>
              <a:t>Brian</a:t>
            </a:r>
            <a:r>
              <a:rPr lang="en-US" sz="1100" b="1" spc="-20" dirty="0">
                <a:cs typeface="Calibri"/>
              </a:rPr>
              <a:t> </a:t>
            </a:r>
            <a:r>
              <a:rPr lang="en-US" sz="1100" b="1" spc="45" dirty="0">
                <a:cs typeface="Calibri"/>
              </a:rPr>
              <a:t>Heck |Alec Hutcherson | Jack McKerr | </a:t>
            </a:r>
          </a:p>
          <a:p>
            <a:pPr marL="12700" marR="5080" algn="ctr">
              <a:lnSpc>
                <a:spcPct val="156300"/>
              </a:lnSpc>
              <a:spcBef>
                <a:spcPts val="100"/>
              </a:spcBef>
            </a:pPr>
            <a:r>
              <a:rPr lang="en-US" sz="1100" b="1" spc="45" dirty="0">
                <a:cs typeface="Calibri"/>
              </a:rPr>
              <a:t>Dan Pansing | Joe Polaneczky | Terry Shipp | Sean Stanley | Marc Walfish | Ben Yarbrough</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814DA-481D-F0A2-E125-B6CB2171A0B0}"/>
            </a:ext>
          </a:extLst>
        </p:cNvPr>
        <p:cNvGrpSpPr/>
        <p:nvPr/>
      </p:nvGrpSpPr>
      <p:grpSpPr>
        <a:xfrm>
          <a:off x="0" y="0"/>
          <a:ext cx="0" cy="0"/>
          <a:chOff x="0" y="0"/>
          <a:chExt cx="0" cy="0"/>
        </a:xfrm>
      </p:grpSpPr>
      <p:sp>
        <p:nvSpPr>
          <p:cNvPr id="110" name="object 43">
            <a:extLst>
              <a:ext uri="{FF2B5EF4-FFF2-40B4-BE49-F238E27FC236}">
                <a16:creationId xmlns:a16="http://schemas.microsoft.com/office/drawing/2014/main" id="{1CA6293F-C9A6-930B-7D5C-8F7D248D017A}"/>
              </a:ext>
            </a:extLst>
          </p:cNvPr>
          <p:cNvSpPr txBox="1"/>
          <p:nvPr/>
        </p:nvSpPr>
        <p:spPr>
          <a:xfrm rot="5400000">
            <a:off x="6917671" y="-309518"/>
            <a:ext cx="115416" cy="1149157"/>
          </a:xfrm>
          <a:prstGeom prst="rect">
            <a:avLst/>
          </a:prstGeom>
        </p:spPr>
        <p:txBody>
          <a:bodyPr vert="vert270" wrap="square" lIns="0" tIns="10795" rIns="0" bIns="0" rtlCol="0">
            <a:spAutoFit/>
          </a:bodyPr>
          <a:lstStyle/>
          <a:p>
            <a:pPr marL="12700">
              <a:lnSpc>
                <a:spcPct val="100000"/>
              </a:lnSpc>
              <a:spcBef>
                <a:spcPts val="85"/>
              </a:spcBef>
            </a:pPr>
            <a:r>
              <a:rPr sz="750" i="1" spc="-10" dirty="0">
                <a:solidFill>
                  <a:srgbClr val="231F20"/>
                </a:solidFill>
                <a:latin typeface="Calibri"/>
                <a:cs typeface="Calibri"/>
              </a:rPr>
              <a:t>Portfolio</a:t>
            </a:r>
            <a:r>
              <a:rPr sz="750" i="1" spc="-30" dirty="0">
                <a:solidFill>
                  <a:srgbClr val="231F20"/>
                </a:solidFill>
                <a:latin typeface="Calibri"/>
                <a:cs typeface="Calibri"/>
              </a:rPr>
              <a:t> </a:t>
            </a:r>
            <a:r>
              <a:rPr sz="750" i="1" spc="5" dirty="0">
                <a:solidFill>
                  <a:srgbClr val="231F20"/>
                </a:solidFill>
                <a:latin typeface="Calibri"/>
                <a:cs typeface="Calibri"/>
              </a:rPr>
              <a:t>as</a:t>
            </a:r>
            <a:r>
              <a:rPr sz="750" i="1" spc="-25" dirty="0">
                <a:solidFill>
                  <a:srgbClr val="231F20"/>
                </a:solidFill>
                <a:latin typeface="Calibri"/>
                <a:cs typeface="Calibri"/>
              </a:rPr>
              <a:t> </a:t>
            </a:r>
            <a:r>
              <a:rPr sz="750" i="1" spc="-15" dirty="0">
                <a:solidFill>
                  <a:srgbClr val="231F20"/>
                </a:solidFill>
                <a:latin typeface="Calibri"/>
                <a:cs typeface="Calibri"/>
              </a:rPr>
              <a:t>of</a:t>
            </a:r>
            <a:r>
              <a:rPr sz="750" i="1" spc="-25" dirty="0">
                <a:solidFill>
                  <a:srgbClr val="231F20"/>
                </a:solidFill>
                <a:latin typeface="Calibri"/>
                <a:cs typeface="Calibri"/>
              </a:rPr>
              <a:t> </a:t>
            </a:r>
            <a:r>
              <a:rPr lang="en-US" sz="750" i="1" spc="-10" dirty="0">
                <a:solidFill>
                  <a:srgbClr val="231F20"/>
                </a:solidFill>
                <a:latin typeface="Calibri"/>
                <a:cs typeface="Calibri"/>
              </a:rPr>
              <a:t>February</a:t>
            </a:r>
            <a:r>
              <a:rPr sz="750" i="1" spc="-30" dirty="0">
                <a:solidFill>
                  <a:srgbClr val="231F20"/>
                </a:solidFill>
                <a:latin typeface="Calibri"/>
                <a:cs typeface="Calibri"/>
              </a:rPr>
              <a:t> </a:t>
            </a:r>
            <a:r>
              <a:rPr sz="750" i="1" spc="-25" dirty="0">
                <a:solidFill>
                  <a:srgbClr val="231F20"/>
                </a:solidFill>
                <a:latin typeface="Calibri"/>
                <a:cs typeface="Calibri"/>
              </a:rPr>
              <a:t>202</a:t>
            </a:r>
            <a:r>
              <a:rPr lang="en-US" sz="750" i="1" spc="-25" dirty="0">
                <a:solidFill>
                  <a:srgbClr val="231F20"/>
                </a:solidFill>
                <a:latin typeface="Calibri"/>
                <a:cs typeface="Calibri"/>
              </a:rPr>
              <a:t>5</a:t>
            </a:r>
            <a:endParaRPr sz="750" i="1" dirty="0">
              <a:latin typeface="Calibri"/>
              <a:cs typeface="Calibri"/>
            </a:endParaRPr>
          </a:p>
        </p:txBody>
      </p:sp>
      <p:sp>
        <p:nvSpPr>
          <p:cNvPr id="133" name="object 70">
            <a:extLst>
              <a:ext uri="{FF2B5EF4-FFF2-40B4-BE49-F238E27FC236}">
                <a16:creationId xmlns:a16="http://schemas.microsoft.com/office/drawing/2014/main" id="{917046DA-4CD2-9B68-2CD0-59100FBA05CC}"/>
              </a:ext>
            </a:extLst>
          </p:cNvPr>
          <p:cNvSpPr txBox="1"/>
          <p:nvPr/>
        </p:nvSpPr>
        <p:spPr>
          <a:xfrm>
            <a:off x="274320" y="116770"/>
            <a:ext cx="1868805" cy="254000"/>
          </a:xfrm>
          <a:prstGeom prst="rect">
            <a:avLst/>
          </a:prstGeom>
        </p:spPr>
        <p:txBody>
          <a:bodyPr vert="horz" wrap="square" lIns="0" tIns="12700" rIns="0" bIns="0" rtlCol="0">
            <a:spAutoFit/>
          </a:bodyPr>
          <a:lstStyle/>
          <a:p>
            <a:pPr marL="12700">
              <a:lnSpc>
                <a:spcPct val="100000"/>
              </a:lnSpc>
              <a:spcBef>
                <a:spcPts val="100"/>
              </a:spcBef>
            </a:pPr>
            <a:r>
              <a:rPr sz="1500" spc="-20" dirty="0">
                <a:solidFill>
                  <a:srgbClr val="231F20"/>
                </a:solidFill>
                <a:latin typeface="Calibri"/>
                <a:cs typeface="Calibri"/>
              </a:rPr>
              <a:t>Representative</a:t>
            </a:r>
            <a:r>
              <a:rPr sz="1500" spc="-65" dirty="0">
                <a:solidFill>
                  <a:srgbClr val="231F20"/>
                </a:solidFill>
                <a:latin typeface="Calibri"/>
                <a:cs typeface="Calibri"/>
              </a:rPr>
              <a:t> </a:t>
            </a:r>
            <a:r>
              <a:rPr sz="1500" spc="-15" dirty="0">
                <a:solidFill>
                  <a:srgbClr val="231F20"/>
                </a:solidFill>
                <a:latin typeface="Calibri"/>
                <a:cs typeface="Calibri"/>
              </a:rPr>
              <a:t>Portfolio</a:t>
            </a:r>
            <a:endParaRPr sz="1500" dirty="0">
              <a:latin typeface="Calibri"/>
              <a:cs typeface="Calibri"/>
            </a:endParaRPr>
          </a:p>
        </p:txBody>
      </p:sp>
      <p:sp>
        <p:nvSpPr>
          <p:cNvPr id="19" name="TextBox 18">
            <a:extLst>
              <a:ext uri="{FF2B5EF4-FFF2-40B4-BE49-F238E27FC236}">
                <a16:creationId xmlns:a16="http://schemas.microsoft.com/office/drawing/2014/main" id="{B1D2659A-CB00-DC5C-2494-20FCB78FDCB2}"/>
              </a:ext>
            </a:extLst>
          </p:cNvPr>
          <p:cNvSpPr txBox="1"/>
          <p:nvPr/>
        </p:nvSpPr>
        <p:spPr>
          <a:xfrm>
            <a:off x="304678" y="9669029"/>
            <a:ext cx="7133807" cy="323165"/>
          </a:xfrm>
          <a:prstGeom prst="rect">
            <a:avLst/>
          </a:prstGeom>
          <a:noFill/>
        </p:spPr>
        <p:txBody>
          <a:bodyPr wrap="square" rtlCol="0">
            <a:spAutoFit/>
          </a:bodyPr>
          <a:lstStyle/>
          <a:p>
            <a:r>
              <a:rPr lang="en-US" sz="500" dirty="0">
                <a:effectLst/>
                <a:latin typeface="Calibri" panose="020F0502020204030204" pitchFamily="34" charset="0"/>
                <a:ea typeface="Calibri" panose="020F0502020204030204" pitchFamily="34" charset="0"/>
              </a:rPr>
              <a:t>This brochure or pamphlet does not constitute any investment advice, any offer to perform investment advisory services or any solicitation or offer to buy or sell any securities. No representation is made about the accuracy or completeness of the information contained in this brochure or pamphlet. Past performance does not guarantee future results. This brochure or pamphlet is confidential, may be proprietary and is intended only for the recipient. Merit Capital disclaims all responsibility from and accepts no liability whatsoever for the consequences of any unauthorized person acting, or refraining from acting, on any information contained in this message. </a:t>
            </a:r>
            <a:endParaRPr lang="en-US" sz="500" strike="sngStrike" dirty="0">
              <a:latin typeface="Calibri" panose="020F0502020204030204" pitchFamily="34" charset="0"/>
              <a:ea typeface="Calibri" panose="020F0502020204030204" pitchFamily="34" charset="0"/>
            </a:endParaRPr>
          </a:p>
        </p:txBody>
      </p:sp>
      <p:graphicFrame>
        <p:nvGraphicFramePr>
          <p:cNvPr id="32" name="Table 31">
            <a:extLst>
              <a:ext uri="{FF2B5EF4-FFF2-40B4-BE49-F238E27FC236}">
                <a16:creationId xmlns:a16="http://schemas.microsoft.com/office/drawing/2014/main" id="{729F60F7-F636-951E-8F17-BD5A25E6716D}"/>
              </a:ext>
            </a:extLst>
          </p:cNvPr>
          <p:cNvGraphicFramePr>
            <a:graphicFrameLocks noGrp="1"/>
          </p:cNvGraphicFramePr>
          <p:nvPr>
            <p:extLst>
              <p:ext uri="{D42A27DB-BD31-4B8C-83A1-F6EECF244321}">
                <p14:modId xmlns:p14="http://schemas.microsoft.com/office/powerpoint/2010/main" val="1512789163"/>
              </p:ext>
            </p:extLst>
          </p:nvPr>
        </p:nvGraphicFramePr>
        <p:xfrm>
          <a:off x="228600" y="457200"/>
          <a:ext cx="7309774" cy="9163830"/>
        </p:xfrm>
        <a:graphic>
          <a:graphicData uri="http://schemas.openxmlformats.org/drawingml/2006/table">
            <a:tbl>
              <a:tblPr firstRow="1" bandRow="1">
                <a:tableStyleId>{5C22544A-7EE6-4342-B048-85BDC9FD1C3A}</a:tableStyleId>
              </a:tblPr>
              <a:tblGrid>
                <a:gridCol w="3654887">
                  <a:extLst>
                    <a:ext uri="{9D8B030D-6E8A-4147-A177-3AD203B41FA5}">
                      <a16:colId xmlns:a16="http://schemas.microsoft.com/office/drawing/2014/main" val="4101255731"/>
                    </a:ext>
                  </a:extLst>
                </a:gridCol>
                <a:gridCol w="3654887">
                  <a:extLst>
                    <a:ext uri="{9D8B030D-6E8A-4147-A177-3AD203B41FA5}">
                      <a16:colId xmlns:a16="http://schemas.microsoft.com/office/drawing/2014/main" val="3491455590"/>
                    </a:ext>
                  </a:extLst>
                </a:gridCol>
              </a:tblGrid>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1007055535"/>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922312932"/>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2415312895"/>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131034051"/>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602995835"/>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3052975458"/>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612744294"/>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2443793601"/>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1590434666"/>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2568515551"/>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1998699196"/>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4197789929"/>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4160382851"/>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2253097296"/>
                  </a:ext>
                </a:extLst>
              </a:tr>
              <a:tr h="610922">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tc>
                  <a:txBody>
                    <a:bodyPr/>
                    <a:lstStyle/>
                    <a:p>
                      <a:endParaRPr lang="en-US" dirty="0"/>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noFill/>
                  </a:tcPr>
                </a:tc>
                <a:extLst>
                  <a:ext uri="{0D108BD9-81ED-4DB2-BD59-A6C34878D82A}">
                    <a16:rowId xmlns:a16="http://schemas.microsoft.com/office/drawing/2014/main" val="161697538"/>
                  </a:ext>
                </a:extLst>
              </a:tr>
            </a:tbl>
          </a:graphicData>
        </a:graphic>
      </p:graphicFrame>
      <p:pic>
        <p:nvPicPr>
          <p:cNvPr id="118" name="object 52">
            <a:extLst>
              <a:ext uri="{FF2B5EF4-FFF2-40B4-BE49-F238E27FC236}">
                <a16:creationId xmlns:a16="http://schemas.microsoft.com/office/drawing/2014/main" id="{A9D54787-6802-6C25-23AB-9F4573F6987C}"/>
              </a:ext>
            </a:extLst>
          </p:cNvPr>
          <p:cNvPicPr/>
          <p:nvPr/>
        </p:nvPicPr>
        <p:blipFill>
          <a:blip r:embed="rId2" cstate="print"/>
          <a:stretch>
            <a:fillRect/>
          </a:stretch>
        </p:blipFill>
        <p:spPr>
          <a:xfrm>
            <a:off x="3008618" y="635572"/>
            <a:ext cx="785411" cy="304649"/>
          </a:xfrm>
          <a:prstGeom prst="rect">
            <a:avLst/>
          </a:prstGeom>
        </p:spPr>
      </p:pic>
      <p:sp>
        <p:nvSpPr>
          <p:cNvPr id="119" name="object 2">
            <a:extLst>
              <a:ext uri="{FF2B5EF4-FFF2-40B4-BE49-F238E27FC236}">
                <a16:creationId xmlns:a16="http://schemas.microsoft.com/office/drawing/2014/main" id="{EB01FE4E-9438-7959-E704-72FC8AD72963}"/>
              </a:ext>
            </a:extLst>
          </p:cNvPr>
          <p:cNvSpPr txBox="1"/>
          <p:nvPr/>
        </p:nvSpPr>
        <p:spPr>
          <a:xfrm>
            <a:off x="274320" y="503287"/>
            <a:ext cx="2651760" cy="487313"/>
          </a:xfrm>
          <a:prstGeom prst="rect">
            <a:avLst/>
          </a:prstGeom>
        </p:spPr>
        <p:txBody>
          <a:bodyPr vert="horz" wrap="square" lIns="0" tIns="12700" rIns="0" bIns="0" rtlCol="0">
            <a:spAutoFit/>
          </a:bodyPr>
          <a:lstStyle/>
          <a:p>
            <a:pPr marL="12700">
              <a:lnSpc>
                <a:spcPts val="955"/>
              </a:lnSpc>
              <a:spcBef>
                <a:spcPts val="100"/>
              </a:spcBef>
            </a:pPr>
            <a:r>
              <a:rPr sz="800" b="1" spc="15" dirty="0">
                <a:solidFill>
                  <a:srgbClr val="312B3D"/>
                </a:solidFill>
                <a:latin typeface="Calibri"/>
                <a:cs typeface="Calibri"/>
              </a:rPr>
              <a:t>U.S</a:t>
            </a:r>
            <a:r>
              <a:rPr sz="800" b="1" spc="-40" dirty="0">
                <a:solidFill>
                  <a:srgbClr val="312B3D"/>
                </a:solidFill>
                <a:latin typeface="Calibri"/>
                <a:cs typeface="Calibri"/>
              </a:rPr>
              <a:t> </a:t>
            </a:r>
            <a:r>
              <a:rPr sz="800" b="1" spc="10" dirty="0">
                <a:solidFill>
                  <a:srgbClr val="312B3D"/>
                </a:solidFill>
                <a:latin typeface="Calibri"/>
                <a:cs typeface="Calibri"/>
              </a:rPr>
              <a:t>Minerals</a:t>
            </a:r>
            <a:endParaRPr sz="80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R</a:t>
            </a:r>
            <a:r>
              <a:rPr sz="750" spc="-35" dirty="0">
                <a:solidFill>
                  <a:srgbClr val="231F20"/>
                </a:solidFill>
                <a:latin typeface="Trebuchet MS"/>
                <a:cs typeface="Trebuchet MS"/>
              </a:rPr>
              <a:t>ecycler</a:t>
            </a:r>
            <a:r>
              <a:rPr sz="750" spc="-60"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spc="-5" dirty="0">
                <a:solidFill>
                  <a:srgbClr val="231F20"/>
                </a:solidFill>
                <a:latin typeface="Trebuchet MS"/>
                <a:cs typeface="Trebuchet MS"/>
              </a:rPr>
              <a:t>processor</a:t>
            </a:r>
            <a:r>
              <a:rPr sz="750" spc="-60" dirty="0">
                <a:solidFill>
                  <a:srgbClr val="231F20"/>
                </a:solidFill>
                <a:latin typeface="Trebuchet MS"/>
                <a:cs typeface="Trebuchet MS"/>
              </a:rPr>
              <a:t> </a:t>
            </a:r>
            <a:r>
              <a:rPr sz="750" spc="-10" dirty="0">
                <a:solidFill>
                  <a:srgbClr val="231F20"/>
                </a:solidFill>
                <a:latin typeface="Trebuchet MS"/>
                <a:cs typeface="Trebuchet MS"/>
              </a:rPr>
              <a:t>of</a:t>
            </a:r>
            <a:r>
              <a:rPr sz="750" spc="-60" dirty="0">
                <a:solidFill>
                  <a:srgbClr val="231F20"/>
                </a:solidFill>
                <a:latin typeface="Trebuchet MS"/>
                <a:cs typeface="Trebuchet MS"/>
              </a:rPr>
              <a:t> </a:t>
            </a:r>
            <a:r>
              <a:rPr sz="750" spc="-20" dirty="0">
                <a:solidFill>
                  <a:srgbClr val="231F20"/>
                </a:solidFill>
                <a:latin typeface="Trebuchet MS"/>
                <a:cs typeface="Trebuchet MS"/>
              </a:rPr>
              <a:t>industrial</a:t>
            </a:r>
            <a:r>
              <a:rPr sz="750" spc="-40" dirty="0">
                <a:solidFill>
                  <a:srgbClr val="231F20"/>
                </a:solidFill>
                <a:latin typeface="Trebuchet MS"/>
                <a:cs typeface="Trebuchet MS"/>
              </a:rPr>
              <a:t> </a:t>
            </a:r>
            <a:r>
              <a:rPr sz="750" spc="-20" dirty="0">
                <a:solidFill>
                  <a:srgbClr val="231F20"/>
                </a:solidFill>
                <a:latin typeface="Trebuchet MS"/>
                <a:cs typeface="Trebuchet MS"/>
              </a:rPr>
              <a:t>minerals</a:t>
            </a:r>
            <a:r>
              <a:rPr sz="750" spc="-40" dirty="0">
                <a:solidFill>
                  <a:srgbClr val="231F20"/>
                </a:solidFill>
                <a:latin typeface="Trebuchet MS"/>
                <a:cs typeface="Trebuchet MS"/>
              </a:rPr>
              <a:t> </a:t>
            </a:r>
            <a:r>
              <a:rPr sz="750" spc="-30" dirty="0">
                <a:solidFill>
                  <a:srgbClr val="231F20"/>
                </a:solidFill>
                <a:latin typeface="Trebuchet MS"/>
                <a:cs typeface="Trebuchet MS"/>
              </a:rPr>
              <a:t>for</a:t>
            </a:r>
            <a:r>
              <a:rPr sz="750" spc="-70" dirty="0">
                <a:solidFill>
                  <a:srgbClr val="231F20"/>
                </a:solidFill>
                <a:latin typeface="Trebuchet MS"/>
                <a:cs typeface="Trebuchet MS"/>
              </a:rPr>
              <a:t> </a:t>
            </a:r>
            <a:r>
              <a:rPr sz="750" spc="-10" dirty="0">
                <a:solidFill>
                  <a:srgbClr val="231F20"/>
                </a:solidFill>
                <a:latin typeface="Trebuchet MS"/>
                <a:cs typeface="Trebuchet MS"/>
              </a:rPr>
              <a:t>the</a:t>
            </a:r>
            <a:r>
              <a:rPr lang="en-US" sz="750" spc="-10" dirty="0">
                <a:solidFill>
                  <a:srgbClr val="231F20"/>
                </a:solidFill>
                <a:latin typeface="Trebuchet MS"/>
                <a:cs typeface="Trebuchet MS"/>
              </a:rPr>
              <a:t> </a:t>
            </a:r>
            <a:r>
              <a:rPr sz="750" spc="-210" dirty="0">
                <a:solidFill>
                  <a:srgbClr val="231F20"/>
                </a:solidFill>
                <a:latin typeface="Trebuchet MS"/>
                <a:cs typeface="Trebuchet MS"/>
              </a:rPr>
              <a:t> </a:t>
            </a:r>
            <a:r>
              <a:rPr sz="750" spc="-20" dirty="0">
                <a:solidFill>
                  <a:srgbClr val="231F20"/>
                </a:solidFill>
                <a:latin typeface="Trebuchet MS"/>
                <a:cs typeface="Trebuchet MS"/>
              </a:rPr>
              <a:t>ab</a:t>
            </a:r>
            <a:r>
              <a:rPr sz="750" spc="-25" dirty="0">
                <a:solidFill>
                  <a:srgbClr val="231F20"/>
                </a:solidFill>
                <a:latin typeface="Trebuchet MS"/>
                <a:cs typeface="Trebuchet MS"/>
              </a:rPr>
              <a:t>r</a:t>
            </a:r>
            <a:r>
              <a:rPr sz="750" spc="-10" dirty="0">
                <a:solidFill>
                  <a:srgbClr val="231F20"/>
                </a:solidFill>
                <a:latin typeface="Trebuchet MS"/>
                <a:cs typeface="Trebuchet MS"/>
              </a:rPr>
              <a:t>asi</a:t>
            </a:r>
            <a:r>
              <a:rPr sz="750" spc="-20" dirty="0">
                <a:solidFill>
                  <a:srgbClr val="231F20"/>
                </a:solidFill>
                <a:latin typeface="Trebuchet MS"/>
                <a:cs typeface="Trebuchet MS"/>
              </a:rPr>
              <a:t>v</a:t>
            </a:r>
            <a:r>
              <a:rPr sz="750" dirty="0">
                <a:solidFill>
                  <a:srgbClr val="231F20"/>
                </a:solidFill>
                <a:latin typeface="Trebuchet MS"/>
                <a:cs typeface="Trebuchet MS"/>
              </a:rPr>
              <a:t>es</a:t>
            </a:r>
            <a:r>
              <a:rPr sz="750" spc="-40"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spc="-80" dirty="0">
                <a:solidFill>
                  <a:srgbClr val="231F20"/>
                </a:solidFill>
                <a:latin typeface="Trebuchet MS"/>
                <a:cs typeface="Trebuchet MS"/>
              </a:rPr>
              <a:t>r</a:t>
            </a:r>
            <a:r>
              <a:rPr sz="750" spc="10" dirty="0">
                <a:solidFill>
                  <a:srgbClr val="231F20"/>
                </a:solidFill>
                <a:latin typeface="Trebuchet MS"/>
                <a:cs typeface="Trebuchet MS"/>
              </a:rPr>
              <a:t>o</a:t>
            </a:r>
            <a:r>
              <a:rPr sz="750" dirty="0">
                <a:solidFill>
                  <a:srgbClr val="231F20"/>
                </a:solidFill>
                <a:latin typeface="Trebuchet MS"/>
                <a:cs typeface="Trebuchet MS"/>
              </a:rPr>
              <a:t>o</a:t>
            </a:r>
            <a:r>
              <a:rPr sz="750" spc="-20" dirty="0">
                <a:solidFill>
                  <a:srgbClr val="231F20"/>
                </a:solidFill>
                <a:latin typeface="Trebuchet MS"/>
                <a:cs typeface="Trebuchet MS"/>
              </a:rPr>
              <a:t>fing</a:t>
            </a:r>
            <a:r>
              <a:rPr sz="750" spc="-40" dirty="0">
                <a:solidFill>
                  <a:srgbClr val="231F20"/>
                </a:solidFill>
                <a:latin typeface="Trebuchet MS"/>
                <a:cs typeface="Trebuchet MS"/>
              </a:rPr>
              <a:t> </a:t>
            </a:r>
            <a:r>
              <a:rPr sz="750" dirty="0">
                <a:solidFill>
                  <a:srgbClr val="231F20"/>
                </a:solidFill>
                <a:latin typeface="Trebuchet MS"/>
                <a:cs typeface="Trebuchet MS"/>
              </a:rPr>
              <a:t>indu</a:t>
            </a:r>
            <a:r>
              <a:rPr sz="750" spc="-5" dirty="0">
                <a:solidFill>
                  <a:srgbClr val="231F20"/>
                </a:solidFill>
                <a:latin typeface="Trebuchet MS"/>
                <a:cs typeface="Trebuchet MS"/>
              </a:rPr>
              <a:t>s</a:t>
            </a:r>
            <a:r>
              <a:rPr sz="750" spc="-40" dirty="0">
                <a:solidFill>
                  <a:srgbClr val="231F20"/>
                </a:solidFill>
                <a:latin typeface="Trebuchet MS"/>
                <a:cs typeface="Trebuchet MS"/>
              </a:rPr>
              <a:t>tries.</a:t>
            </a:r>
            <a:endParaRPr sz="750" dirty="0">
              <a:latin typeface="Trebuchet MS"/>
              <a:cs typeface="Trebuchet MS"/>
            </a:endParaRPr>
          </a:p>
          <a:p>
            <a:pPr marL="12700">
              <a:lnSpc>
                <a:spcPts val="869"/>
              </a:lnSpc>
            </a:pPr>
            <a:r>
              <a:rPr sz="750" i="1" spc="-25" dirty="0">
                <a:solidFill>
                  <a:srgbClr val="231F20"/>
                </a:solidFill>
                <a:latin typeface="Trebuchet MS"/>
                <a:cs typeface="Trebuchet MS"/>
              </a:rPr>
              <a:t>Tinl</a:t>
            </a:r>
            <a:r>
              <a:rPr sz="750" i="1" spc="-45" dirty="0">
                <a:solidFill>
                  <a:srgbClr val="231F20"/>
                </a:solidFill>
                <a:latin typeface="Trebuchet MS"/>
                <a:cs typeface="Trebuchet MS"/>
              </a:rPr>
              <a:t>e</a:t>
            </a:r>
            <a:r>
              <a:rPr sz="750" i="1" spc="15" dirty="0">
                <a:solidFill>
                  <a:srgbClr val="231F20"/>
                </a:solidFill>
                <a:latin typeface="Trebuchet MS"/>
                <a:cs typeface="Trebuchet MS"/>
              </a:rPr>
              <a:t>y</a:t>
            </a:r>
            <a:r>
              <a:rPr sz="750" i="1" spc="-70" dirty="0">
                <a:solidFill>
                  <a:srgbClr val="231F20"/>
                </a:solidFill>
                <a:latin typeface="Trebuchet MS"/>
                <a:cs typeface="Trebuchet MS"/>
              </a:rPr>
              <a:t> </a:t>
            </a:r>
            <a:r>
              <a:rPr sz="750" i="1" spc="-25" dirty="0">
                <a:solidFill>
                  <a:srgbClr val="231F20"/>
                </a:solidFill>
                <a:latin typeface="Trebuchet MS"/>
                <a:cs typeface="Trebuchet MS"/>
              </a:rPr>
              <a:t>Park,</a:t>
            </a:r>
            <a:r>
              <a:rPr lang="en-US" sz="750" i="1" spc="-95" dirty="0">
                <a:solidFill>
                  <a:srgbClr val="231F20"/>
                </a:solidFill>
                <a:latin typeface="Trebuchet MS"/>
                <a:cs typeface="Trebuchet MS"/>
              </a:rPr>
              <a:t> </a:t>
            </a:r>
            <a:r>
              <a:rPr sz="750" i="1" spc="-15" dirty="0">
                <a:solidFill>
                  <a:srgbClr val="231F20"/>
                </a:solidFill>
                <a:latin typeface="Trebuchet MS"/>
                <a:cs typeface="Trebuchet MS"/>
              </a:rPr>
              <a:t>Illinois</a:t>
            </a:r>
            <a:endParaRPr sz="750" i="1" dirty="0">
              <a:latin typeface="Trebuchet MS"/>
              <a:cs typeface="Trebuchet MS"/>
            </a:endParaRPr>
          </a:p>
        </p:txBody>
      </p:sp>
      <p:pic>
        <p:nvPicPr>
          <p:cNvPr id="120" name="object 66">
            <a:extLst>
              <a:ext uri="{FF2B5EF4-FFF2-40B4-BE49-F238E27FC236}">
                <a16:creationId xmlns:a16="http://schemas.microsoft.com/office/drawing/2014/main" id="{E023C5F4-E53A-4CCD-67EB-DF2E12E372CD}"/>
              </a:ext>
            </a:extLst>
          </p:cNvPr>
          <p:cNvPicPr/>
          <p:nvPr/>
        </p:nvPicPr>
        <p:blipFill>
          <a:blip r:embed="rId3" cstate="print"/>
          <a:stretch>
            <a:fillRect/>
          </a:stretch>
        </p:blipFill>
        <p:spPr>
          <a:xfrm>
            <a:off x="6748974" y="562484"/>
            <a:ext cx="581957" cy="407164"/>
          </a:xfrm>
          <a:prstGeom prst="rect">
            <a:avLst/>
          </a:prstGeom>
        </p:spPr>
      </p:pic>
      <p:sp>
        <p:nvSpPr>
          <p:cNvPr id="121" name="object 39">
            <a:extLst>
              <a:ext uri="{FF2B5EF4-FFF2-40B4-BE49-F238E27FC236}">
                <a16:creationId xmlns:a16="http://schemas.microsoft.com/office/drawing/2014/main" id="{DB1A115F-FE06-30B7-1CDD-210B8C798B70}"/>
              </a:ext>
            </a:extLst>
          </p:cNvPr>
          <p:cNvSpPr txBox="1"/>
          <p:nvPr/>
        </p:nvSpPr>
        <p:spPr>
          <a:xfrm>
            <a:off x="3931920" y="521207"/>
            <a:ext cx="2651760" cy="371897"/>
          </a:xfrm>
          <a:prstGeom prst="rect">
            <a:avLst/>
          </a:prstGeom>
        </p:spPr>
        <p:txBody>
          <a:bodyPr vert="horz" wrap="square" lIns="0" tIns="12700" rIns="0" bIns="0" rtlCol="0">
            <a:spAutoFit/>
          </a:bodyPr>
          <a:lstStyle/>
          <a:p>
            <a:pPr marL="12700">
              <a:lnSpc>
                <a:spcPts val="955"/>
              </a:lnSpc>
              <a:spcBef>
                <a:spcPts val="100"/>
              </a:spcBef>
            </a:pPr>
            <a:r>
              <a:rPr sz="800" b="1" spc="20" dirty="0">
                <a:solidFill>
                  <a:srgbClr val="312B3D"/>
                </a:solidFill>
                <a:latin typeface="Calibri"/>
                <a:cs typeface="Calibri"/>
              </a:rPr>
              <a:t>Revision</a:t>
            </a:r>
            <a:endParaRPr sz="80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M</a:t>
            </a:r>
            <a:r>
              <a:rPr sz="750" spc="10" dirty="0">
                <a:solidFill>
                  <a:srgbClr val="231F20"/>
                </a:solidFill>
                <a:latin typeface="Trebuchet MS"/>
                <a:cs typeface="Trebuchet MS"/>
              </a:rPr>
              <a:t>an</a:t>
            </a:r>
            <a:r>
              <a:rPr sz="750" spc="5" dirty="0">
                <a:solidFill>
                  <a:srgbClr val="231F20"/>
                </a:solidFill>
                <a:latin typeface="Trebuchet MS"/>
                <a:cs typeface="Trebuchet MS"/>
              </a:rPr>
              <a:t>u</a:t>
            </a:r>
            <a:r>
              <a:rPr sz="750" spc="-30" dirty="0">
                <a:solidFill>
                  <a:srgbClr val="231F20"/>
                </a:solidFill>
                <a:latin typeface="Trebuchet MS"/>
                <a:cs typeface="Trebuchet MS"/>
              </a:rPr>
              <a:t>f</a:t>
            </a:r>
            <a:r>
              <a:rPr sz="750" dirty="0">
                <a:solidFill>
                  <a:srgbClr val="231F20"/>
                </a:solidFill>
                <a:latin typeface="Trebuchet MS"/>
                <a:cs typeface="Trebuchet MS"/>
              </a:rPr>
              <a:t>a</a:t>
            </a:r>
            <a:r>
              <a:rPr sz="750" spc="-5" dirty="0">
                <a:solidFill>
                  <a:srgbClr val="231F20"/>
                </a:solidFill>
                <a:latin typeface="Trebuchet MS"/>
                <a:cs typeface="Trebuchet MS"/>
              </a:rPr>
              <a:t>c</a:t>
            </a:r>
            <a:r>
              <a:rPr sz="750" spc="-25" dirty="0">
                <a:solidFill>
                  <a:srgbClr val="231F20"/>
                </a:solidFill>
                <a:latin typeface="Trebuchet MS"/>
                <a:cs typeface="Trebuchet MS"/>
              </a:rPr>
              <a:t>tu</a:t>
            </a:r>
            <a:r>
              <a:rPr sz="750" spc="-50" dirty="0">
                <a:solidFill>
                  <a:srgbClr val="231F20"/>
                </a:solidFill>
                <a:latin typeface="Trebuchet MS"/>
                <a:cs typeface="Trebuchet MS"/>
              </a:rPr>
              <a:t>r</a:t>
            </a:r>
            <a:r>
              <a:rPr sz="750" spc="-40" dirty="0">
                <a:solidFill>
                  <a:srgbClr val="231F20"/>
                </a:solidFill>
                <a:latin typeface="Trebuchet MS"/>
                <a:cs typeface="Trebuchet MS"/>
              </a:rPr>
              <a:t>er</a:t>
            </a:r>
            <a:r>
              <a:rPr sz="750" spc="-60" dirty="0">
                <a:solidFill>
                  <a:srgbClr val="231F20"/>
                </a:solidFill>
                <a:latin typeface="Trebuchet MS"/>
                <a:cs typeface="Trebuchet MS"/>
              </a:rPr>
              <a:t> </a:t>
            </a:r>
            <a:r>
              <a:rPr sz="750" dirty="0">
                <a:solidFill>
                  <a:srgbClr val="231F20"/>
                </a:solidFill>
                <a:latin typeface="Trebuchet MS"/>
                <a:cs typeface="Trebuchet MS"/>
              </a:rPr>
              <a:t>o</a:t>
            </a:r>
            <a:r>
              <a:rPr sz="750" spc="-20" dirty="0">
                <a:solidFill>
                  <a:srgbClr val="231F20"/>
                </a:solidFill>
                <a:latin typeface="Trebuchet MS"/>
                <a:cs typeface="Trebuchet MS"/>
              </a:rPr>
              <a:t>f</a:t>
            </a:r>
            <a:r>
              <a:rPr sz="750" spc="-60" dirty="0">
                <a:solidFill>
                  <a:srgbClr val="231F20"/>
                </a:solidFill>
                <a:latin typeface="Trebuchet MS"/>
                <a:cs typeface="Trebuchet MS"/>
              </a:rPr>
              <a:t> </a:t>
            </a:r>
            <a:r>
              <a:rPr sz="750" spc="-25" dirty="0">
                <a:solidFill>
                  <a:srgbClr val="231F20"/>
                </a:solidFill>
                <a:latin typeface="Trebuchet MS"/>
                <a:cs typeface="Trebuchet MS"/>
              </a:rPr>
              <a:t>balli</a:t>
            </a:r>
            <a:r>
              <a:rPr sz="750" spc="-30" dirty="0">
                <a:solidFill>
                  <a:srgbClr val="231F20"/>
                </a:solidFill>
                <a:latin typeface="Trebuchet MS"/>
                <a:cs typeface="Trebuchet MS"/>
              </a:rPr>
              <a:t>s</a:t>
            </a:r>
            <a:r>
              <a:rPr sz="750" spc="-25" dirty="0">
                <a:solidFill>
                  <a:srgbClr val="231F20"/>
                </a:solidFill>
                <a:latin typeface="Trebuchet MS"/>
                <a:cs typeface="Trebuchet MS"/>
              </a:rPr>
              <a:t>tic</a:t>
            </a:r>
            <a:r>
              <a:rPr sz="750" spc="-40"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spc="-25" dirty="0">
                <a:solidFill>
                  <a:srgbClr val="231F20"/>
                </a:solidFill>
                <a:latin typeface="Trebuchet MS"/>
                <a:cs typeface="Trebuchet MS"/>
              </a:rPr>
              <a:t>laser</a:t>
            </a:r>
            <a:r>
              <a:rPr sz="750" spc="-60" dirty="0">
                <a:solidFill>
                  <a:srgbClr val="231F20"/>
                </a:solidFill>
                <a:latin typeface="Trebuchet MS"/>
                <a:cs typeface="Trebuchet MS"/>
              </a:rPr>
              <a:t> </a:t>
            </a:r>
            <a:r>
              <a:rPr sz="750" spc="-25" dirty="0">
                <a:solidFill>
                  <a:srgbClr val="231F20"/>
                </a:solidFill>
                <a:latin typeface="Trebuchet MS"/>
                <a:cs typeface="Trebuchet MS"/>
              </a:rPr>
              <a:t>p</a:t>
            </a:r>
            <a:r>
              <a:rPr sz="750" spc="-45" dirty="0">
                <a:solidFill>
                  <a:srgbClr val="231F20"/>
                </a:solidFill>
                <a:latin typeface="Trebuchet MS"/>
                <a:cs typeface="Trebuchet MS"/>
              </a:rPr>
              <a:t>r</a:t>
            </a:r>
            <a:r>
              <a:rPr sz="750" dirty="0">
                <a:solidFill>
                  <a:srgbClr val="231F20"/>
                </a:solidFill>
                <a:latin typeface="Trebuchet MS"/>
                <a:cs typeface="Trebuchet MS"/>
              </a:rPr>
              <a:t>o</a:t>
            </a:r>
            <a:r>
              <a:rPr sz="750" spc="-25" dirty="0">
                <a:solidFill>
                  <a:srgbClr val="231F20"/>
                </a:solidFill>
                <a:latin typeface="Trebuchet MS"/>
                <a:cs typeface="Trebuchet MS"/>
              </a:rPr>
              <a:t>t</a:t>
            </a:r>
            <a:r>
              <a:rPr sz="750" spc="-10" dirty="0">
                <a:solidFill>
                  <a:srgbClr val="231F20"/>
                </a:solidFill>
                <a:latin typeface="Trebuchet MS"/>
                <a:cs typeface="Trebuchet MS"/>
              </a:rPr>
              <a:t>e</a:t>
            </a:r>
            <a:r>
              <a:rPr sz="750" spc="-15" dirty="0">
                <a:solidFill>
                  <a:srgbClr val="231F20"/>
                </a:solidFill>
                <a:latin typeface="Trebuchet MS"/>
                <a:cs typeface="Trebuchet MS"/>
              </a:rPr>
              <a:t>c</a:t>
            </a:r>
            <a:r>
              <a:rPr sz="750" spc="-25" dirty="0">
                <a:solidFill>
                  <a:srgbClr val="231F20"/>
                </a:solidFill>
                <a:latin typeface="Trebuchet MS"/>
                <a:cs typeface="Trebuchet MS"/>
              </a:rPr>
              <a:t>ti</a:t>
            </a:r>
            <a:r>
              <a:rPr sz="750" spc="-45" dirty="0">
                <a:solidFill>
                  <a:srgbClr val="231F20"/>
                </a:solidFill>
                <a:latin typeface="Trebuchet MS"/>
                <a:cs typeface="Trebuchet MS"/>
              </a:rPr>
              <a:t>v</a:t>
            </a:r>
            <a:r>
              <a:rPr sz="750" spc="-20" dirty="0">
                <a:solidFill>
                  <a:srgbClr val="231F20"/>
                </a:solidFill>
                <a:latin typeface="Trebuchet MS"/>
                <a:cs typeface="Trebuchet MS"/>
              </a:rPr>
              <a:t>e </a:t>
            </a:r>
            <a:r>
              <a:rPr sz="750" spc="-50" dirty="0">
                <a:solidFill>
                  <a:srgbClr val="231F20"/>
                </a:solidFill>
                <a:latin typeface="Trebuchet MS"/>
                <a:cs typeface="Trebuchet MS"/>
              </a:rPr>
              <a:t>eyewear.</a:t>
            </a:r>
            <a:endParaRPr sz="750" dirty="0">
              <a:latin typeface="Trebuchet MS"/>
              <a:cs typeface="Trebuchet MS"/>
            </a:endParaRPr>
          </a:p>
          <a:p>
            <a:pPr marL="12700">
              <a:lnSpc>
                <a:spcPts val="869"/>
              </a:lnSpc>
            </a:pPr>
            <a:r>
              <a:rPr sz="750" i="1" spc="20" dirty="0">
                <a:solidFill>
                  <a:srgbClr val="231F20"/>
                </a:solidFill>
                <a:latin typeface="Trebuchet MS"/>
                <a:cs typeface="Trebuchet MS"/>
              </a:rPr>
              <a:t>Ess</a:t>
            </a:r>
            <a:r>
              <a:rPr sz="750" i="1" spc="10" dirty="0">
                <a:solidFill>
                  <a:srgbClr val="231F20"/>
                </a:solidFill>
                <a:latin typeface="Trebuchet MS"/>
                <a:cs typeface="Trebuchet MS"/>
              </a:rPr>
              <a:t>e</a:t>
            </a:r>
            <a:r>
              <a:rPr sz="750" i="1" spc="-60" dirty="0">
                <a:solidFill>
                  <a:srgbClr val="231F20"/>
                </a:solidFill>
                <a:latin typeface="Trebuchet MS"/>
                <a:cs typeface="Trebuchet MS"/>
              </a:rPr>
              <a:t>x,</a:t>
            </a:r>
            <a:r>
              <a:rPr sz="750" i="1" spc="-114" dirty="0">
                <a:solidFill>
                  <a:srgbClr val="231F20"/>
                </a:solidFill>
                <a:latin typeface="Trebuchet MS"/>
                <a:cs typeface="Trebuchet MS"/>
              </a:rPr>
              <a:t> </a:t>
            </a:r>
            <a:r>
              <a:rPr sz="750" i="1" spc="-30" dirty="0">
                <a:solidFill>
                  <a:srgbClr val="231F20"/>
                </a:solidFill>
                <a:latin typeface="Trebuchet MS"/>
                <a:cs typeface="Trebuchet MS"/>
              </a:rPr>
              <a:t>V</a:t>
            </a:r>
            <a:r>
              <a:rPr sz="750" i="1" spc="5" dirty="0">
                <a:solidFill>
                  <a:srgbClr val="231F20"/>
                </a:solidFill>
                <a:latin typeface="Trebuchet MS"/>
                <a:cs typeface="Trebuchet MS"/>
              </a:rPr>
              <a:t>ermo</a:t>
            </a:r>
            <a:r>
              <a:rPr sz="750" i="1" spc="-5" dirty="0">
                <a:solidFill>
                  <a:srgbClr val="231F20"/>
                </a:solidFill>
                <a:latin typeface="Trebuchet MS"/>
                <a:cs typeface="Trebuchet MS"/>
              </a:rPr>
              <a:t>n</a:t>
            </a:r>
            <a:r>
              <a:rPr sz="750" i="1" spc="5" dirty="0">
                <a:solidFill>
                  <a:srgbClr val="231F20"/>
                </a:solidFill>
                <a:latin typeface="Trebuchet MS"/>
                <a:cs typeface="Trebuchet MS"/>
              </a:rPr>
              <a:t>t</a:t>
            </a:r>
            <a:endParaRPr sz="750" i="1" dirty="0">
              <a:latin typeface="Trebuchet MS"/>
              <a:cs typeface="Trebuchet MS"/>
            </a:endParaRPr>
          </a:p>
        </p:txBody>
      </p:sp>
      <p:pic>
        <p:nvPicPr>
          <p:cNvPr id="122" name="object 56">
            <a:extLst>
              <a:ext uri="{FF2B5EF4-FFF2-40B4-BE49-F238E27FC236}">
                <a16:creationId xmlns:a16="http://schemas.microsoft.com/office/drawing/2014/main" id="{8E06F98C-E135-1E13-4E9C-44D727231BF5}"/>
              </a:ext>
            </a:extLst>
          </p:cNvPr>
          <p:cNvPicPr/>
          <p:nvPr/>
        </p:nvPicPr>
        <p:blipFill>
          <a:blip r:embed="rId4" cstate="print"/>
          <a:stretch>
            <a:fillRect/>
          </a:stretch>
        </p:blipFill>
        <p:spPr>
          <a:xfrm>
            <a:off x="3109906" y="1198594"/>
            <a:ext cx="582834" cy="401606"/>
          </a:xfrm>
          <a:prstGeom prst="rect">
            <a:avLst/>
          </a:prstGeom>
        </p:spPr>
      </p:pic>
      <p:sp>
        <p:nvSpPr>
          <p:cNvPr id="123" name="object 4">
            <a:extLst>
              <a:ext uri="{FF2B5EF4-FFF2-40B4-BE49-F238E27FC236}">
                <a16:creationId xmlns:a16="http://schemas.microsoft.com/office/drawing/2014/main" id="{FF05AB5B-744B-9A8C-DBCF-72760DFEEA7B}"/>
              </a:ext>
            </a:extLst>
          </p:cNvPr>
          <p:cNvSpPr txBox="1"/>
          <p:nvPr/>
        </p:nvSpPr>
        <p:spPr>
          <a:xfrm>
            <a:off x="274320" y="1112887"/>
            <a:ext cx="2651760" cy="487313"/>
          </a:xfrm>
          <a:prstGeom prst="rect">
            <a:avLst/>
          </a:prstGeom>
        </p:spPr>
        <p:txBody>
          <a:bodyPr vert="horz" wrap="square" lIns="0" tIns="12700" rIns="0" bIns="0" rtlCol="0">
            <a:spAutoFit/>
          </a:bodyPr>
          <a:lstStyle/>
          <a:p>
            <a:pPr marL="12700">
              <a:lnSpc>
                <a:spcPts val="955"/>
              </a:lnSpc>
              <a:spcBef>
                <a:spcPts val="100"/>
              </a:spcBef>
            </a:pPr>
            <a:r>
              <a:rPr sz="800" b="1" spc="20" dirty="0">
                <a:solidFill>
                  <a:srgbClr val="312B3D"/>
                </a:solidFill>
                <a:latin typeface="Calibri"/>
                <a:cs typeface="Calibri"/>
              </a:rPr>
              <a:t>Glunt</a:t>
            </a:r>
            <a:r>
              <a:rPr sz="800" b="1" spc="-40" dirty="0">
                <a:solidFill>
                  <a:srgbClr val="312B3D"/>
                </a:solidFill>
                <a:latin typeface="Calibri"/>
                <a:cs typeface="Calibri"/>
              </a:rPr>
              <a:t> </a:t>
            </a:r>
            <a:r>
              <a:rPr sz="800" b="1" spc="25" dirty="0">
                <a:solidFill>
                  <a:srgbClr val="312B3D"/>
                </a:solidFill>
                <a:latin typeface="Calibri"/>
                <a:cs typeface="Calibri"/>
              </a:rPr>
              <a:t>Industries</a:t>
            </a:r>
            <a:endParaRPr sz="800" dirty="0">
              <a:latin typeface="Calibri"/>
              <a:cs typeface="Calibri"/>
            </a:endParaRPr>
          </a:p>
          <a:p>
            <a:pPr marL="12700" marR="5080">
              <a:lnSpc>
                <a:spcPts val="900"/>
              </a:lnSpc>
              <a:spcBef>
                <a:spcPts val="25"/>
              </a:spcBef>
            </a:pPr>
            <a:r>
              <a:rPr sz="750" spc="-20" dirty="0">
                <a:solidFill>
                  <a:srgbClr val="231F20"/>
                </a:solidFill>
                <a:latin typeface="Trebuchet MS"/>
                <a:cs typeface="Trebuchet MS"/>
              </a:rPr>
              <a:t>Repairs</a:t>
            </a:r>
            <a:r>
              <a:rPr sz="750" spc="-30" dirty="0">
                <a:solidFill>
                  <a:srgbClr val="231F20"/>
                </a:solidFill>
                <a:latin typeface="Trebuchet MS"/>
                <a:cs typeface="Trebuchet MS"/>
              </a:rPr>
              <a:t> </a:t>
            </a:r>
            <a:r>
              <a:rPr sz="750" spc="5" dirty="0">
                <a:solidFill>
                  <a:srgbClr val="231F20"/>
                </a:solidFill>
                <a:latin typeface="Trebuchet MS"/>
                <a:cs typeface="Trebuchet MS"/>
              </a:rPr>
              <a:t>and</a:t>
            </a:r>
            <a:r>
              <a:rPr sz="750" spc="-30" dirty="0">
                <a:solidFill>
                  <a:srgbClr val="231F20"/>
                </a:solidFill>
                <a:latin typeface="Trebuchet MS"/>
                <a:cs typeface="Trebuchet MS"/>
              </a:rPr>
              <a:t> </a:t>
            </a:r>
            <a:r>
              <a:rPr sz="750" spc="-20" dirty="0">
                <a:solidFill>
                  <a:srgbClr val="231F20"/>
                </a:solidFill>
                <a:latin typeface="Trebuchet MS"/>
                <a:cs typeface="Trebuchet MS"/>
              </a:rPr>
              <a:t>refurbishes</a:t>
            </a:r>
            <a:r>
              <a:rPr sz="750" spc="-30" dirty="0">
                <a:solidFill>
                  <a:srgbClr val="231F20"/>
                </a:solidFill>
                <a:latin typeface="Trebuchet MS"/>
                <a:cs typeface="Trebuchet MS"/>
              </a:rPr>
              <a:t> </a:t>
            </a:r>
            <a:r>
              <a:rPr sz="750" spc="-10" dirty="0">
                <a:solidFill>
                  <a:srgbClr val="231F20"/>
                </a:solidFill>
                <a:latin typeface="Trebuchet MS"/>
                <a:cs typeface="Trebuchet MS"/>
              </a:rPr>
              <a:t>equipment</a:t>
            </a:r>
            <a:r>
              <a:rPr sz="750" spc="-30" dirty="0">
                <a:solidFill>
                  <a:srgbClr val="231F20"/>
                </a:solidFill>
                <a:latin typeface="Trebuchet MS"/>
                <a:cs typeface="Trebuchet MS"/>
              </a:rPr>
              <a:t> for</a:t>
            </a:r>
            <a:r>
              <a:rPr sz="750" spc="-60" dirty="0">
                <a:solidFill>
                  <a:srgbClr val="231F20"/>
                </a:solidFill>
                <a:latin typeface="Trebuchet MS"/>
                <a:cs typeface="Trebuchet MS"/>
              </a:rPr>
              <a:t> </a:t>
            </a:r>
            <a:r>
              <a:rPr sz="750" spc="-10" dirty="0">
                <a:solidFill>
                  <a:srgbClr val="231F20"/>
                </a:solidFill>
                <a:latin typeface="Trebuchet MS"/>
                <a:cs typeface="Trebuchet MS"/>
              </a:rPr>
              <a:t>the</a:t>
            </a:r>
            <a:r>
              <a:rPr sz="750" spc="-30" dirty="0">
                <a:solidFill>
                  <a:srgbClr val="231F20"/>
                </a:solidFill>
                <a:latin typeface="Trebuchet MS"/>
                <a:cs typeface="Trebuchet MS"/>
              </a:rPr>
              <a:t> </a:t>
            </a:r>
            <a:r>
              <a:rPr sz="750" spc="-40" dirty="0">
                <a:solidFill>
                  <a:srgbClr val="231F20"/>
                </a:solidFill>
                <a:latin typeface="Trebuchet MS"/>
                <a:cs typeface="Trebuchet MS"/>
              </a:rPr>
              <a:t>steel</a:t>
            </a:r>
            <a:r>
              <a:rPr sz="750" spc="-40">
                <a:solidFill>
                  <a:srgbClr val="231F20"/>
                </a:solidFill>
                <a:latin typeface="Trebuchet MS"/>
                <a:cs typeface="Trebuchet MS"/>
              </a:rPr>
              <a:t>, </a:t>
            </a:r>
            <a:r>
              <a:rPr sz="750" spc="-210">
                <a:solidFill>
                  <a:srgbClr val="231F20"/>
                </a:solidFill>
                <a:latin typeface="Trebuchet MS"/>
                <a:cs typeface="Trebuchet MS"/>
              </a:rPr>
              <a:t> </a:t>
            </a:r>
            <a:r>
              <a:rPr sz="750" spc="-5">
                <a:solidFill>
                  <a:srgbClr val="231F20"/>
                </a:solidFill>
                <a:latin typeface="Trebuchet MS"/>
                <a:cs typeface="Trebuchet MS"/>
              </a:rPr>
              <a:t>aluminum</a:t>
            </a:r>
            <a:r>
              <a:rPr lang="en-US" sz="750" spc="-5">
                <a:solidFill>
                  <a:srgbClr val="231F20"/>
                </a:solidFill>
                <a:latin typeface="Trebuchet MS"/>
                <a:cs typeface="Trebuchet MS"/>
              </a:rPr>
              <a:t>,</a:t>
            </a:r>
            <a:r>
              <a:rPr sz="750" spc="-4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spc="-25" dirty="0">
                <a:solidFill>
                  <a:srgbClr val="231F20"/>
                </a:solidFill>
                <a:latin typeface="Trebuchet MS"/>
                <a:cs typeface="Trebuchet MS"/>
              </a:rPr>
              <a:t>pipemill</a:t>
            </a:r>
            <a:r>
              <a:rPr sz="750" spc="-40" dirty="0">
                <a:solidFill>
                  <a:srgbClr val="231F20"/>
                </a:solidFill>
                <a:latin typeface="Trebuchet MS"/>
                <a:cs typeface="Trebuchet MS"/>
              </a:rPr>
              <a:t> </a:t>
            </a:r>
            <a:r>
              <a:rPr sz="750" dirty="0">
                <a:solidFill>
                  <a:srgbClr val="231F20"/>
                </a:solidFill>
                <a:latin typeface="Trebuchet MS"/>
                <a:cs typeface="Trebuchet MS"/>
              </a:rPr>
              <a:t>indu</a:t>
            </a:r>
            <a:r>
              <a:rPr sz="750" spc="-5" dirty="0">
                <a:solidFill>
                  <a:srgbClr val="231F20"/>
                </a:solidFill>
                <a:latin typeface="Trebuchet MS"/>
                <a:cs typeface="Trebuchet MS"/>
              </a:rPr>
              <a:t>s</a:t>
            </a:r>
            <a:r>
              <a:rPr sz="750" spc="-40" dirty="0">
                <a:solidFill>
                  <a:srgbClr val="231F20"/>
                </a:solidFill>
                <a:latin typeface="Trebuchet MS"/>
                <a:cs typeface="Trebuchet MS"/>
              </a:rPr>
              <a:t>tries.</a:t>
            </a:r>
            <a:endParaRPr sz="750" dirty="0">
              <a:latin typeface="Trebuchet MS"/>
              <a:cs typeface="Trebuchet MS"/>
            </a:endParaRPr>
          </a:p>
          <a:p>
            <a:pPr marL="12700">
              <a:lnSpc>
                <a:spcPts val="869"/>
              </a:lnSpc>
            </a:pPr>
            <a:r>
              <a:rPr sz="750" i="1" spc="10" dirty="0">
                <a:solidFill>
                  <a:srgbClr val="231F20"/>
                </a:solidFill>
                <a:latin typeface="Trebuchet MS"/>
                <a:cs typeface="Trebuchet MS"/>
              </a:rPr>
              <a:t>W</a:t>
            </a:r>
            <a:r>
              <a:rPr sz="750" i="1" spc="-25" dirty="0">
                <a:solidFill>
                  <a:srgbClr val="231F20"/>
                </a:solidFill>
                <a:latin typeface="Trebuchet MS"/>
                <a:cs typeface="Trebuchet MS"/>
              </a:rPr>
              <a:t>ar</a:t>
            </a:r>
            <a:r>
              <a:rPr sz="750" i="1" spc="-35" dirty="0">
                <a:solidFill>
                  <a:srgbClr val="231F20"/>
                </a:solidFill>
                <a:latin typeface="Trebuchet MS"/>
                <a:cs typeface="Trebuchet MS"/>
              </a:rPr>
              <a:t>ren,</a:t>
            </a:r>
            <a:r>
              <a:rPr sz="750" i="1" spc="-95" dirty="0">
                <a:solidFill>
                  <a:srgbClr val="231F20"/>
                </a:solidFill>
                <a:latin typeface="Trebuchet MS"/>
                <a:cs typeface="Trebuchet MS"/>
              </a:rPr>
              <a:t> </a:t>
            </a:r>
            <a:r>
              <a:rPr sz="750" i="1" spc="5" dirty="0">
                <a:solidFill>
                  <a:srgbClr val="231F20"/>
                </a:solidFill>
                <a:latin typeface="Trebuchet MS"/>
                <a:cs typeface="Trebuchet MS"/>
              </a:rPr>
              <a:t>Ohio</a:t>
            </a:r>
            <a:endParaRPr sz="750" i="1" dirty="0">
              <a:latin typeface="Trebuchet MS"/>
              <a:cs typeface="Trebuchet MS"/>
            </a:endParaRPr>
          </a:p>
        </p:txBody>
      </p:sp>
      <p:sp>
        <p:nvSpPr>
          <p:cNvPr id="124" name="object 8">
            <a:extLst>
              <a:ext uri="{FF2B5EF4-FFF2-40B4-BE49-F238E27FC236}">
                <a16:creationId xmlns:a16="http://schemas.microsoft.com/office/drawing/2014/main" id="{218CFC82-528D-EAFD-5841-32340958C961}"/>
              </a:ext>
            </a:extLst>
          </p:cNvPr>
          <p:cNvSpPr txBox="1"/>
          <p:nvPr/>
        </p:nvSpPr>
        <p:spPr>
          <a:xfrm>
            <a:off x="274320" y="1725168"/>
            <a:ext cx="2651760" cy="510396"/>
          </a:xfrm>
          <a:prstGeom prst="rect">
            <a:avLst/>
          </a:prstGeom>
        </p:spPr>
        <p:txBody>
          <a:bodyPr vert="horz" wrap="square" lIns="0" tIns="22860" rIns="0" bIns="0" rtlCol="0">
            <a:spAutoFit/>
          </a:bodyPr>
          <a:lstStyle/>
          <a:p>
            <a:pPr marL="12700" marR="5080">
              <a:lnSpc>
                <a:spcPts val="900"/>
              </a:lnSpc>
              <a:spcBef>
                <a:spcPts val="180"/>
              </a:spcBef>
            </a:pPr>
            <a:r>
              <a:rPr sz="800" b="1" spc="20" dirty="0">
                <a:solidFill>
                  <a:srgbClr val="312B3D"/>
                </a:solidFill>
                <a:latin typeface="Calibri"/>
                <a:cs typeface="Calibri"/>
              </a:rPr>
              <a:t>Kinex Medical </a:t>
            </a:r>
            <a:r>
              <a:rPr sz="800" b="1" spc="35" dirty="0">
                <a:solidFill>
                  <a:srgbClr val="312B3D"/>
                </a:solidFill>
                <a:latin typeface="Calibri"/>
                <a:cs typeface="Calibri"/>
              </a:rPr>
              <a:t>Company </a:t>
            </a:r>
            <a:r>
              <a:rPr sz="800" b="1" spc="20" dirty="0">
                <a:solidFill>
                  <a:srgbClr val="312B3D"/>
                </a:solidFill>
                <a:latin typeface="Calibri"/>
                <a:cs typeface="Calibri"/>
              </a:rPr>
              <a:t>And </a:t>
            </a:r>
            <a:r>
              <a:rPr sz="800" b="1" spc="-20" dirty="0">
                <a:solidFill>
                  <a:srgbClr val="312B3D"/>
                </a:solidFill>
                <a:latin typeface="Calibri"/>
                <a:cs typeface="Calibri"/>
              </a:rPr>
              <a:t>R&amp;M </a:t>
            </a:r>
            <a:r>
              <a:rPr sz="800" b="1" spc="20" dirty="0">
                <a:solidFill>
                  <a:srgbClr val="312B3D"/>
                </a:solidFill>
                <a:latin typeface="Calibri"/>
                <a:cs typeface="Calibri"/>
              </a:rPr>
              <a:t>Rehabilitation </a:t>
            </a:r>
            <a:r>
              <a:rPr sz="800" b="1" spc="-175" dirty="0">
                <a:solidFill>
                  <a:srgbClr val="312B3D"/>
                </a:solidFill>
                <a:latin typeface="Calibri"/>
                <a:cs typeface="Calibri"/>
              </a:rPr>
              <a:t> </a:t>
            </a:r>
            <a:endParaRPr lang="en-US" sz="750" b="1" spc="5" dirty="0">
              <a:solidFill>
                <a:srgbClr val="231F20"/>
              </a:solidFill>
              <a:latin typeface="Trebuchet MS"/>
              <a:cs typeface="Calibri"/>
            </a:endParaRPr>
          </a:p>
          <a:p>
            <a:pPr marL="12700" marR="5080">
              <a:lnSpc>
                <a:spcPts val="900"/>
              </a:lnSpc>
              <a:spcBef>
                <a:spcPts val="180"/>
              </a:spcBef>
            </a:pPr>
            <a:r>
              <a:rPr lang="en-US" sz="750" b="1" spc="5" dirty="0">
                <a:solidFill>
                  <a:srgbClr val="231F20"/>
                </a:solidFill>
                <a:latin typeface="Trebuchet MS"/>
                <a:cs typeface="Calibri"/>
              </a:rPr>
              <a:t>P</a:t>
            </a:r>
            <a:r>
              <a:rPr sz="750" spc="-45" dirty="0">
                <a:solidFill>
                  <a:srgbClr val="231F20"/>
                </a:solidFill>
                <a:latin typeface="Trebuchet MS"/>
                <a:cs typeface="Trebuchet MS"/>
              </a:rPr>
              <a:t>r</a:t>
            </a:r>
            <a:r>
              <a:rPr sz="750" dirty="0">
                <a:solidFill>
                  <a:srgbClr val="231F20"/>
                </a:solidFill>
                <a:latin typeface="Trebuchet MS"/>
                <a:cs typeface="Trebuchet MS"/>
              </a:rPr>
              <a:t>o</a:t>
            </a:r>
            <a:r>
              <a:rPr sz="750" spc="-25" dirty="0">
                <a:solidFill>
                  <a:srgbClr val="231F20"/>
                </a:solidFill>
                <a:latin typeface="Trebuchet MS"/>
                <a:cs typeface="Trebuchet MS"/>
              </a:rPr>
              <a:t>vider</a:t>
            </a:r>
            <a:r>
              <a:rPr sz="750" spc="-60" dirty="0">
                <a:solidFill>
                  <a:srgbClr val="231F20"/>
                </a:solidFill>
                <a:latin typeface="Trebuchet MS"/>
                <a:cs typeface="Trebuchet MS"/>
              </a:rPr>
              <a:t> </a:t>
            </a:r>
            <a:r>
              <a:rPr sz="750" dirty="0">
                <a:solidFill>
                  <a:srgbClr val="231F20"/>
                </a:solidFill>
                <a:latin typeface="Trebuchet MS"/>
                <a:cs typeface="Trebuchet MS"/>
              </a:rPr>
              <a:t>o</a:t>
            </a:r>
            <a:r>
              <a:rPr sz="750" spc="-20" dirty="0">
                <a:solidFill>
                  <a:srgbClr val="231F20"/>
                </a:solidFill>
                <a:latin typeface="Trebuchet MS"/>
                <a:cs typeface="Trebuchet MS"/>
              </a:rPr>
              <a:t>f</a:t>
            </a:r>
            <a:r>
              <a:rPr sz="750" spc="-60" dirty="0">
                <a:solidFill>
                  <a:srgbClr val="231F20"/>
                </a:solidFill>
                <a:latin typeface="Trebuchet MS"/>
                <a:cs typeface="Trebuchet MS"/>
              </a:rPr>
              <a:t> </a:t>
            </a:r>
            <a:r>
              <a:rPr sz="750" spc="20" dirty="0">
                <a:solidFill>
                  <a:srgbClr val="231F20"/>
                </a:solidFill>
                <a:latin typeface="Trebuchet MS"/>
                <a:cs typeface="Trebuchet MS"/>
              </a:rPr>
              <a:t>po</a:t>
            </a:r>
            <a:r>
              <a:rPr sz="750" spc="10" dirty="0">
                <a:solidFill>
                  <a:srgbClr val="231F20"/>
                </a:solidFill>
                <a:latin typeface="Trebuchet MS"/>
                <a:cs typeface="Trebuchet MS"/>
              </a:rPr>
              <a:t>s</a:t>
            </a:r>
            <a:r>
              <a:rPr sz="750" spc="-10" dirty="0">
                <a:solidFill>
                  <a:srgbClr val="231F20"/>
                </a:solidFill>
                <a:latin typeface="Trebuchet MS"/>
                <a:cs typeface="Trebuchet MS"/>
              </a:rPr>
              <a:t>t-ope</a:t>
            </a:r>
            <a:r>
              <a:rPr sz="750" spc="-20" dirty="0">
                <a:solidFill>
                  <a:srgbClr val="231F20"/>
                </a:solidFill>
                <a:latin typeface="Trebuchet MS"/>
                <a:cs typeface="Trebuchet MS"/>
              </a:rPr>
              <a:t>r</a:t>
            </a:r>
            <a:r>
              <a:rPr sz="750" spc="-25" dirty="0">
                <a:solidFill>
                  <a:srgbClr val="231F20"/>
                </a:solidFill>
                <a:latin typeface="Trebuchet MS"/>
                <a:cs typeface="Trebuchet MS"/>
              </a:rPr>
              <a:t>ati</a:t>
            </a:r>
            <a:r>
              <a:rPr sz="750" spc="-45" dirty="0">
                <a:solidFill>
                  <a:srgbClr val="231F20"/>
                </a:solidFill>
                <a:latin typeface="Trebuchet MS"/>
                <a:cs typeface="Trebuchet MS"/>
              </a:rPr>
              <a:t>v</a:t>
            </a:r>
            <a:r>
              <a:rPr sz="750" spc="-30" dirty="0">
                <a:solidFill>
                  <a:srgbClr val="231F20"/>
                </a:solidFill>
                <a:latin typeface="Trebuchet MS"/>
                <a:cs typeface="Trebuchet MS"/>
              </a:rPr>
              <a:t>e</a:t>
            </a:r>
            <a:r>
              <a:rPr sz="750" spc="-40" dirty="0">
                <a:solidFill>
                  <a:srgbClr val="231F20"/>
                </a:solidFill>
                <a:latin typeface="Trebuchet MS"/>
                <a:cs typeface="Trebuchet MS"/>
              </a:rPr>
              <a:t> </a:t>
            </a:r>
            <a:r>
              <a:rPr sz="750" spc="-10" dirty="0">
                <a:solidFill>
                  <a:srgbClr val="231F20"/>
                </a:solidFill>
                <a:latin typeface="Trebuchet MS"/>
                <a:cs typeface="Trebuchet MS"/>
              </a:rPr>
              <a:t>orthopedic</a:t>
            </a:r>
            <a:r>
              <a:rPr sz="750" spc="-40" dirty="0">
                <a:solidFill>
                  <a:srgbClr val="231F20"/>
                </a:solidFill>
                <a:latin typeface="Trebuchet MS"/>
                <a:cs typeface="Trebuchet MS"/>
              </a:rPr>
              <a:t> </a:t>
            </a:r>
            <a:r>
              <a:rPr sz="750" spc="-80" dirty="0">
                <a:solidFill>
                  <a:srgbClr val="231F20"/>
                </a:solidFill>
                <a:latin typeface="Trebuchet MS"/>
                <a:cs typeface="Trebuchet MS"/>
              </a:rPr>
              <a:t>r</a:t>
            </a:r>
            <a:r>
              <a:rPr sz="750" spc="-25" dirty="0">
                <a:solidFill>
                  <a:srgbClr val="231F20"/>
                </a:solidFill>
                <a:latin typeface="Trebuchet MS"/>
                <a:cs typeface="Trebuchet MS"/>
              </a:rPr>
              <a:t>ehabilit</a:t>
            </a:r>
            <a:r>
              <a:rPr sz="750" spc="-45" dirty="0">
                <a:solidFill>
                  <a:srgbClr val="231F20"/>
                </a:solidFill>
                <a:latin typeface="Trebuchet MS"/>
                <a:cs typeface="Trebuchet MS"/>
              </a:rPr>
              <a:t>a</a:t>
            </a:r>
            <a:r>
              <a:rPr sz="750" spc="-15" dirty="0">
                <a:solidFill>
                  <a:srgbClr val="231F20"/>
                </a:solidFill>
                <a:latin typeface="Trebuchet MS"/>
                <a:cs typeface="Trebuchet MS"/>
              </a:rPr>
              <a:t>tion </a:t>
            </a:r>
            <a:r>
              <a:rPr sz="750" spc="-5" dirty="0">
                <a:solidFill>
                  <a:srgbClr val="231F20"/>
                </a:solidFill>
                <a:latin typeface="Trebuchet MS"/>
                <a:cs typeface="Trebuchet MS"/>
              </a:rPr>
              <a:t>products</a:t>
            </a:r>
            <a:r>
              <a:rPr sz="750" spc="-45"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spc="-25" dirty="0">
                <a:solidFill>
                  <a:srgbClr val="231F20"/>
                </a:solidFill>
                <a:latin typeface="Trebuchet MS"/>
                <a:cs typeface="Trebuchet MS"/>
              </a:rPr>
              <a:t>services.</a:t>
            </a:r>
            <a:endParaRPr sz="750" dirty="0">
              <a:latin typeface="Trebuchet MS"/>
              <a:cs typeface="Trebuchet MS"/>
            </a:endParaRPr>
          </a:p>
          <a:p>
            <a:pPr marL="12700">
              <a:lnSpc>
                <a:spcPts val="869"/>
              </a:lnSpc>
            </a:pPr>
            <a:r>
              <a:rPr sz="750" i="1" spc="10" dirty="0">
                <a:solidFill>
                  <a:srgbClr val="231F20"/>
                </a:solidFill>
                <a:latin typeface="Trebuchet MS"/>
                <a:cs typeface="Trebuchet MS"/>
              </a:rPr>
              <a:t>W</a:t>
            </a:r>
            <a:r>
              <a:rPr sz="750" i="1" dirty="0">
                <a:solidFill>
                  <a:srgbClr val="231F20"/>
                </a:solidFill>
                <a:latin typeface="Trebuchet MS"/>
                <a:cs typeface="Trebuchet MS"/>
              </a:rPr>
              <a:t>au</a:t>
            </a:r>
            <a:r>
              <a:rPr sz="750" i="1" spc="-20" dirty="0">
                <a:solidFill>
                  <a:srgbClr val="231F20"/>
                </a:solidFill>
                <a:latin typeface="Trebuchet MS"/>
                <a:cs typeface="Trebuchet MS"/>
              </a:rPr>
              <a:t>k</a:t>
            </a:r>
            <a:r>
              <a:rPr sz="750" i="1" spc="-10" dirty="0">
                <a:solidFill>
                  <a:srgbClr val="231F20"/>
                </a:solidFill>
                <a:latin typeface="Trebuchet MS"/>
                <a:cs typeface="Trebuchet MS"/>
              </a:rPr>
              <a:t>esha,</a:t>
            </a:r>
            <a:r>
              <a:rPr sz="750" i="1" spc="-110" dirty="0">
                <a:solidFill>
                  <a:srgbClr val="231F20"/>
                </a:solidFill>
                <a:latin typeface="Trebuchet MS"/>
                <a:cs typeface="Trebuchet MS"/>
              </a:rPr>
              <a:t> </a:t>
            </a:r>
            <a:r>
              <a:rPr sz="750" i="1" spc="10" dirty="0">
                <a:solidFill>
                  <a:srgbClr val="231F20"/>
                </a:solidFill>
                <a:latin typeface="Trebuchet MS"/>
                <a:cs typeface="Trebuchet MS"/>
              </a:rPr>
              <a:t>Wisconsin</a:t>
            </a:r>
            <a:endParaRPr sz="750" i="1" dirty="0">
              <a:latin typeface="Trebuchet MS"/>
              <a:cs typeface="Trebuchet MS"/>
            </a:endParaRPr>
          </a:p>
        </p:txBody>
      </p:sp>
      <p:pic>
        <p:nvPicPr>
          <p:cNvPr id="125" name="object 59">
            <a:extLst>
              <a:ext uri="{FF2B5EF4-FFF2-40B4-BE49-F238E27FC236}">
                <a16:creationId xmlns:a16="http://schemas.microsoft.com/office/drawing/2014/main" id="{AE8F61E7-E96B-7A87-06EC-24DBD17A364B}"/>
              </a:ext>
            </a:extLst>
          </p:cNvPr>
          <p:cNvPicPr/>
          <p:nvPr/>
        </p:nvPicPr>
        <p:blipFill>
          <a:blip r:embed="rId5" cstate="print"/>
          <a:stretch>
            <a:fillRect/>
          </a:stretch>
        </p:blipFill>
        <p:spPr>
          <a:xfrm>
            <a:off x="3014228" y="1780572"/>
            <a:ext cx="774191" cy="367054"/>
          </a:xfrm>
          <a:prstGeom prst="rect">
            <a:avLst/>
          </a:prstGeom>
        </p:spPr>
      </p:pic>
      <p:sp>
        <p:nvSpPr>
          <p:cNvPr id="126" name="object 13">
            <a:extLst>
              <a:ext uri="{FF2B5EF4-FFF2-40B4-BE49-F238E27FC236}">
                <a16:creationId xmlns:a16="http://schemas.microsoft.com/office/drawing/2014/main" id="{5362805D-E70F-5B22-FAB5-BDDA7108C10D}"/>
              </a:ext>
            </a:extLst>
          </p:cNvPr>
          <p:cNvSpPr txBox="1"/>
          <p:nvPr/>
        </p:nvSpPr>
        <p:spPr>
          <a:xfrm>
            <a:off x="3931920" y="1752600"/>
            <a:ext cx="2651760" cy="484632"/>
          </a:xfrm>
          <a:prstGeom prst="rect">
            <a:avLst/>
          </a:prstGeom>
        </p:spPr>
        <p:txBody>
          <a:bodyPr vert="horz" wrap="square" lIns="0" tIns="12700" rIns="0" bIns="0" rtlCol="0">
            <a:spAutoFit/>
          </a:bodyPr>
          <a:lstStyle/>
          <a:p>
            <a:pPr marL="12700">
              <a:lnSpc>
                <a:spcPts val="955"/>
              </a:lnSpc>
              <a:spcBef>
                <a:spcPts val="100"/>
              </a:spcBef>
            </a:pPr>
            <a:r>
              <a:rPr lang="en-US" sz="800" b="1" spc="30" dirty="0" err="1">
                <a:solidFill>
                  <a:srgbClr val="312B3D"/>
                </a:solidFill>
                <a:latin typeface="Calibri"/>
                <a:cs typeface="Calibri"/>
              </a:rPr>
              <a:t>Propét</a:t>
            </a:r>
            <a:r>
              <a:rPr lang="en-US" sz="800" b="1" spc="30" dirty="0">
                <a:solidFill>
                  <a:srgbClr val="312B3D"/>
                </a:solidFill>
                <a:latin typeface="Calibri"/>
                <a:cs typeface="Calibri"/>
              </a:rPr>
              <a:t> Footwear</a:t>
            </a:r>
            <a:endParaRPr sz="80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S</a:t>
            </a:r>
            <a:r>
              <a:rPr lang="en-US" sz="750" spc="-25" dirty="0">
                <a:solidFill>
                  <a:srgbClr val="231F20"/>
                </a:solidFill>
                <a:latin typeface="Trebuchet MS"/>
                <a:cs typeface="Trebuchet MS"/>
              </a:rPr>
              <a:t>upplier of comfort footwear products</a:t>
            </a:r>
            <a:r>
              <a:rPr sz="750" spc="-25" dirty="0">
                <a:solidFill>
                  <a:srgbClr val="231F20"/>
                </a:solidFill>
                <a:latin typeface="Trebuchet MS"/>
                <a:cs typeface="Trebuchet MS"/>
              </a:rPr>
              <a:t>.</a:t>
            </a:r>
            <a:endParaRPr sz="750" dirty="0">
              <a:latin typeface="Trebuchet MS"/>
              <a:cs typeface="Trebuchet MS"/>
            </a:endParaRPr>
          </a:p>
          <a:p>
            <a:pPr marL="12700">
              <a:lnSpc>
                <a:spcPts val="869"/>
              </a:lnSpc>
            </a:pPr>
            <a:r>
              <a:rPr lang="en-US" sz="750" i="1" dirty="0">
                <a:solidFill>
                  <a:srgbClr val="231F20"/>
                </a:solidFill>
                <a:latin typeface="Trebuchet MS"/>
                <a:cs typeface="Trebuchet MS"/>
              </a:rPr>
              <a:t>Auburn, Washington</a:t>
            </a:r>
            <a:endParaRPr sz="750" i="1" dirty="0">
              <a:latin typeface="Trebuchet MS"/>
              <a:cs typeface="Trebuchet MS"/>
            </a:endParaRPr>
          </a:p>
        </p:txBody>
      </p:sp>
      <p:pic>
        <p:nvPicPr>
          <p:cNvPr id="127" name="Picture 4" descr="http://www.meritcapital.com/app/uploads/2022/04/Propet.png">
            <a:extLst>
              <a:ext uri="{FF2B5EF4-FFF2-40B4-BE49-F238E27FC236}">
                <a16:creationId xmlns:a16="http://schemas.microsoft.com/office/drawing/2014/main" id="{C1CD166B-5084-2130-5AD7-AE1DEDA145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7175" y="1920823"/>
            <a:ext cx="705555" cy="288977"/>
          </a:xfrm>
          <a:prstGeom prst="rect">
            <a:avLst/>
          </a:prstGeom>
          <a:noFill/>
          <a:extLst>
            <a:ext uri="{909E8E84-426E-40DD-AFC4-6F175D3DCCD1}">
              <a14:hiddenFill xmlns:a14="http://schemas.microsoft.com/office/drawing/2010/main">
                <a:solidFill>
                  <a:srgbClr val="FFFFFF"/>
                </a:solidFill>
              </a14:hiddenFill>
            </a:ext>
          </a:extLst>
        </p:spPr>
      </p:pic>
      <p:sp>
        <p:nvSpPr>
          <p:cNvPr id="128" name="object 40">
            <a:extLst>
              <a:ext uri="{FF2B5EF4-FFF2-40B4-BE49-F238E27FC236}">
                <a16:creationId xmlns:a16="http://schemas.microsoft.com/office/drawing/2014/main" id="{28EE8ECC-91A6-6A3E-B36D-A71858722F7F}"/>
              </a:ext>
            </a:extLst>
          </p:cNvPr>
          <p:cNvSpPr txBox="1"/>
          <p:nvPr/>
        </p:nvSpPr>
        <p:spPr>
          <a:xfrm>
            <a:off x="3931920" y="1143000"/>
            <a:ext cx="2651760" cy="371897"/>
          </a:xfrm>
          <a:prstGeom prst="rect">
            <a:avLst/>
          </a:prstGeom>
        </p:spPr>
        <p:txBody>
          <a:bodyPr vert="horz" wrap="square" lIns="0" tIns="12700" rIns="0" bIns="0" rtlCol="0">
            <a:spAutoFit/>
          </a:bodyPr>
          <a:lstStyle/>
          <a:p>
            <a:pPr marL="12700">
              <a:lnSpc>
                <a:spcPts val="955"/>
              </a:lnSpc>
              <a:spcBef>
                <a:spcPts val="100"/>
              </a:spcBef>
            </a:pPr>
            <a:r>
              <a:rPr sz="800" b="1" spc="35" dirty="0">
                <a:solidFill>
                  <a:srgbClr val="312B3D"/>
                </a:solidFill>
                <a:latin typeface="Calibri"/>
                <a:cs typeface="Calibri"/>
              </a:rPr>
              <a:t>John-Richard</a:t>
            </a:r>
            <a:endParaRPr sz="80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D</a:t>
            </a:r>
            <a:r>
              <a:rPr sz="750" spc="-15" dirty="0">
                <a:solidFill>
                  <a:srgbClr val="231F20"/>
                </a:solidFill>
                <a:latin typeface="Trebuchet MS"/>
                <a:cs typeface="Trebuchet MS"/>
              </a:rPr>
              <a:t>esigner</a:t>
            </a:r>
            <a:r>
              <a:rPr sz="750" spc="-60"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spc="10" dirty="0">
                <a:solidFill>
                  <a:srgbClr val="231F20"/>
                </a:solidFill>
                <a:latin typeface="Trebuchet MS"/>
                <a:cs typeface="Trebuchet MS"/>
              </a:rPr>
              <a:t>man</a:t>
            </a:r>
            <a:r>
              <a:rPr sz="750" spc="5" dirty="0">
                <a:solidFill>
                  <a:srgbClr val="231F20"/>
                </a:solidFill>
                <a:latin typeface="Trebuchet MS"/>
                <a:cs typeface="Trebuchet MS"/>
              </a:rPr>
              <a:t>u</a:t>
            </a:r>
            <a:r>
              <a:rPr sz="750" spc="-30" dirty="0">
                <a:solidFill>
                  <a:srgbClr val="231F20"/>
                </a:solidFill>
                <a:latin typeface="Trebuchet MS"/>
                <a:cs typeface="Trebuchet MS"/>
              </a:rPr>
              <a:t>f</a:t>
            </a:r>
            <a:r>
              <a:rPr sz="750" dirty="0">
                <a:solidFill>
                  <a:srgbClr val="231F20"/>
                </a:solidFill>
                <a:latin typeface="Trebuchet MS"/>
                <a:cs typeface="Trebuchet MS"/>
              </a:rPr>
              <a:t>a</a:t>
            </a:r>
            <a:r>
              <a:rPr sz="750" spc="-5" dirty="0">
                <a:solidFill>
                  <a:srgbClr val="231F20"/>
                </a:solidFill>
                <a:latin typeface="Trebuchet MS"/>
                <a:cs typeface="Trebuchet MS"/>
              </a:rPr>
              <a:t>c</a:t>
            </a:r>
            <a:r>
              <a:rPr sz="750" spc="-25" dirty="0">
                <a:solidFill>
                  <a:srgbClr val="231F20"/>
                </a:solidFill>
                <a:latin typeface="Trebuchet MS"/>
                <a:cs typeface="Trebuchet MS"/>
              </a:rPr>
              <a:t>tu</a:t>
            </a:r>
            <a:r>
              <a:rPr sz="750" spc="-50" dirty="0">
                <a:solidFill>
                  <a:srgbClr val="231F20"/>
                </a:solidFill>
                <a:latin typeface="Trebuchet MS"/>
                <a:cs typeface="Trebuchet MS"/>
              </a:rPr>
              <a:t>r</a:t>
            </a:r>
            <a:r>
              <a:rPr sz="750" spc="-40" dirty="0">
                <a:solidFill>
                  <a:srgbClr val="231F20"/>
                </a:solidFill>
                <a:latin typeface="Trebuchet MS"/>
                <a:cs typeface="Trebuchet MS"/>
              </a:rPr>
              <a:t>er</a:t>
            </a:r>
            <a:r>
              <a:rPr sz="750" spc="-60" dirty="0">
                <a:solidFill>
                  <a:srgbClr val="231F20"/>
                </a:solidFill>
                <a:latin typeface="Trebuchet MS"/>
                <a:cs typeface="Trebuchet MS"/>
              </a:rPr>
              <a:t> </a:t>
            </a:r>
            <a:r>
              <a:rPr sz="750" dirty="0">
                <a:solidFill>
                  <a:srgbClr val="231F20"/>
                </a:solidFill>
                <a:latin typeface="Trebuchet MS"/>
                <a:cs typeface="Trebuchet MS"/>
              </a:rPr>
              <a:t>o</a:t>
            </a:r>
            <a:r>
              <a:rPr sz="750" spc="-20" dirty="0">
                <a:solidFill>
                  <a:srgbClr val="231F20"/>
                </a:solidFill>
                <a:latin typeface="Trebuchet MS"/>
                <a:cs typeface="Trebuchet MS"/>
              </a:rPr>
              <a:t>f</a:t>
            </a:r>
            <a:r>
              <a:rPr sz="750" spc="-60" dirty="0">
                <a:solidFill>
                  <a:srgbClr val="231F20"/>
                </a:solidFill>
                <a:latin typeface="Trebuchet MS"/>
                <a:cs typeface="Trebuchet MS"/>
              </a:rPr>
              <a:t> </a:t>
            </a:r>
            <a:r>
              <a:rPr sz="750" dirty="0">
                <a:solidFill>
                  <a:srgbClr val="231F20"/>
                </a:solidFill>
                <a:latin typeface="Trebuchet MS"/>
                <a:cs typeface="Trebuchet MS"/>
              </a:rPr>
              <a:t>high-end </a:t>
            </a:r>
            <a:r>
              <a:rPr sz="750" spc="10" dirty="0">
                <a:solidFill>
                  <a:srgbClr val="231F20"/>
                </a:solidFill>
                <a:latin typeface="Trebuchet MS"/>
                <a:cs typeface="Trebuchet MS"/>
              </a:rPr>
              <a:t>home</a:t>
            </a:r>
            <a:r>
              <a:rPr sz="750" spc="-45" dirty="0">
                <a:solidFill>
                  <a:srgbClr val="231F20"/>
                </a:solidFill>
                <a:latin typeface="Trebuchet MS"/>
                <a:cs typeface="Trebuchet MS"/>
              </a:rPr>
              <a:t> </a:t>
            </a:r>
            <a:r>
              <a:rPr sz="750" spc="-20" dirty="0">
                <a:solidFill>
                  <a:srgbClr val="231F20"/>
                </a:solidFill>
                <a:latin typeface="Trebuchet MS"/>
                <a:cs typeface="Trebuchet MS"/>
              </a:rPr>
              <a:t>furnishings.</a:t>
            </a:r>
            <a:endParaRPr sz="750" dirty="0">
              <a:latin typeface="Trebuchet MS"/>
              <a:cs typeface="Trebuchet MS"/>
            </a:endParaRPr>
          </a:p>
          <a:p>
            <a:pPr marL="12700">
              <a:lnSpc>
                <a:spcPts val="869"/>
              </a:lnSpc>
            </a:pPr>
            <a:r>
              <a:rPr lang="en-US" sz="750" i="1" spc="-30" dirty="0">
                <a:solidFill>
                  <a:srgbClr val="231F20"/>
                </a:solidFill>
                <a:latin typeface="Trebuchet MS"/>
                <a:cs typeface="Trebuchet MS"/>
              </a:rPr>
              <a:t>Highpoint, North Carolina</a:t>
            </a:r>
            <a:endParaRPr sz="750" i="1" dirty="0">
              <a:latin typeface="Trebuchet MS"/>
              <a:cs typeface="Trebuchet MS"/>
            </a:endParaRPr>
          </a:p>
        </p:txBody>
      </p:sp>
      <p:pic>
        <p:nvPicPr>
          <p:cNvPr id="129" name="object 47">
            <a:extLst>
              <a:ext uri="{FF2B5EF4-FFF2-40B4-BE49-F238E27FC236}">
                <a16:creationId xmlns:a16="http://schemas.microsoft.com/office/drawing/2014/main" id="{B1912700-F449-1914-622F-D38733E99295}"/>
              </a:ext>
            </a:extLst>
          </p:cNvPr>
          <p:cNvPicPr/>
          <p:nvPr/>
        </p:nvPicPr>
        <p:blipFill>
          <a:blip r:embed="rId7" cstate="print"/>
          <a:stretch>
            <a:fillRect/>
          </a:stretch>
        </p:blipFill>
        <p:spPr>
          <a:xfrm>
            <a:off x="6653370" y="1405621"/>
            <a:ext cx="773165" cy="142136"/>
          </a:xfrm>
          <a:prstGeom prst="rect">
            <a:avLst/>
          </a:prstGeom>
        </p:spPr>
      </p:pic>
      <p:sp>
        <p:nvSpPr>
          <p:cNvPr id="130" name="object 9">
            <a:extLst>
              <a:ext uri="{FF2B5EF4-FFF2-40B4-BE49-F238E27FC236}">
                <a16:creationId xmlns:a16="http://schemas.microsoft.com/office/drawing/2014/main" id="{6E8E1E17-F179-4DF9-1A28-81525B926706}"/>
              </a:ext>
            </a:extLst>
          </p:cNvPr>
          <p:cNvSpPr txBox="1"/>
          <p:nvPr/>
        </p:nvSpPr>
        <p:spPr>
          <a:xfrm>
            <a:off x="274320" y="2348190"/>
            <a:ext cx="2651760" cy="487313"/>
          </a:xfrm>
          <a:prstGeom prst="rect">
            <a:avLst/>
          </a:prstGeom>
        </p:spPr>
        <p:txBody>
          <a:bodyPr vert="horz" wrap="square" lIns="0" tIns="12700" rIns="0" bIns="0" rtlCol="0">
            <a:spAutoFit/>
          </a:bodyPr>
          <a:lstStyle/>
          <a:p>
            <a:pPr marL="12700">
              <a:lnSpc>
                <a:spcPts val="955"/>
              </a:lnSpc>
              <a:spcBef>
                <a:spcPts val="100"/>
              </a:spcBef>
            </a:pPr>
            <a:r>
              <a:rPr sz="800" b="1" dirty="0">
                <a:solidFill>
                  <a:srgbClr val="312B3D"/>
                </a:solidFill>
                <a:latin typeface="Calibri"/>
                <a:cs typeface="Calibri"/>
              </a:rPr>
              <a:t>I</a:t>
            </a:r>
            <a:r>
              <a:rPr sz="800" b="1" spc="25" dirty="0">
                <a:solidFill>
                  <a:srgbClr val="312B3D"/>
                </a:solidFill>
                <a:latin typeface="Calibri"/>
                <a:cs typeface="Calibri"/>
              </a:rPr>
              <a:t>de</a:t>
            </a:r>
            <a:r>
              <a:rPr sz="800" b="1" spc="15" dirty="0">
                <a:solidFill>
                  <a:srgbClr val="312B3D"/>
                </a:solidFill>
                <a:latin typeface="Calibri"/>
                <a:cs typeface="Calibri"/>
              </a:rPr>
              <a:t>n</a:t>
            </a:r>
            <a:r>
              <a:rPr sz="800" b="1" spc="35" dirty="0">
                <a:solidFill>
                  <a:srgbClr val="312B3D"/>
                </a:solidFill>
                <a:latin typeface="Calibri"/>
                <a:cs typeface="Calibri"/>
              </a:rPr>
              <a:t>tity</a:t>
            </a:r>
            <a:r>
              <a:rPr sz="800" b="1" spc="-30" dirty="0">
                <a:solidFill>
                  <a:srgbClr val="312B3D"/>
                </a:solidFill>
                <a:latin typeface="Calibri"/>
                <a:cs typeface="Calibri"/>
              </a:rPr>
              <a:t> </a:t>
            </a:r>
            <a:r>
              <a:rPr sz="800" b="1" spc="20" dirty="0">
                <a:solidFill>
                  <a:srgbClr val="312B3D"/>
                </a:solidFill>
                <a:latin typeface="Calibri"/>
                <a:cs typeface="Calibri"/>
              </a:rPr>
              <a:t>G</a:t>
            </a:r>
            <a:r>
              <a:rPr sz="800" b="1" spc="-5" dirty="0">
                <a:solidFill>
                  <a:srgbClr val="312B3D"/>
                </a:solidFill>
                <a:latin typeface="Calibri"/>
                <a:cs typeface="Calibri"/>
              </a:rPr>
              <a:t>r</a:t>
            </a:r>
            <a:r>
              <a:rPr sz="800" b="1" spc="20" dirty="0">
                <a:solidFill>
                  <a:srgbClr val="312B3D"/>
                </a:solidFill>
                <a:latin typeface="Calibri"/>
                <a:cs typeface="Calibri"/>
              </a:rPr>
              <a:t>oup</a:t>
            </a:r>
            <a:endParaRPr sz="80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D</a:t>
            </a:r>
            <a:r>
              <a:rPr sz="750" spc="-15" dirty="0">
                <a:solidFill>
                  <a:srgbClr val="231F20"/>
                </a:solidFill>
                <a:latin typeface="Trebuchet MS"/>
                <a:cs typeface="Trebuchet MS"/>
              </a:rPr>
              <a:t>esigner</a:t>
            </a:r>
            <a:r>
              <a:rPr sz="750" spc="-60"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spc="10" dirty="0">
                <a:solidFill>
                  <a:srgbClr val="231F20"/>
                </a:solidFill>
                <a:latin typeface="Trebuchet MS"/>
                <a:cs typeface="Trebuchet MS"/>
              </a:rPr>
              <a:t>man</a:t>
            </a:r>
            <a:r>
              <a:rPr sz="750" spc="5" dirty="0">
                <a:solidFill>
                  <a:srgbClr val="231F20"/>
                </a:solidFill>
                <a:latin typeface="Trebuchet MS"/>
                <a:cs typeface="Trebuchet MS"/>
              </a:rPr>
              <a:t>u</a:t>
            </a:r>
            <a:r>
              <a:rPr sz="750" spc="-30" dirty="0">
                <a:solidFill>
                  <a:srgbClr val="231F20"/>
                </a:solidFill>
                <a:latin typeface="Trebuchet MS"/>
                <a:cs typeface="Trebuchet MS"/>
              </a:rPr>
              <a:t>f</a:t>
            </a:r>
            <a:r>
              <a:rPr sz="750" dirty="0">
                <a:solidFill>
                  <a:srgbClr val="231F20"/>
                </a:solidFill>
                <a:latin typeface="Trebuchet MS"/>
                <a:cs typeface="Trebuchet MS"/>
              </a:rPr>
              <a:t>a</a:t>
            </a:r>
            <a:r>
              <a:rPr sz="750" spc="-5" dirty="0">
                <a:solidFill>
                  <a:srgbClr val="231F20"/>
                </a:solidFill>
                <a:latin typeface="Trebuchet MS"/>
                <a:cs typeface="Trebuchet MS"/>
              </a:rPr>
              <a:t>c</a:t>
            </a:r>
            <a:r>
              <a:rPr sz="750" spc="-25" dirty="0">
                <a:solidFill>
                  <a:srgbClr val="231F20"/>
                </a:solidFill>
                <a:latin typeface="Trebuchet MS"/>
                <a:cs typeface="Trebuchet MS"/>
              </a:rPr>
              <a:t>tu</a:t>
            </a:r>
            <a:r>
              <a:rPr sz="750" spc="-50" dirty="0">
                <a:solidFill>
                  <a:srgbClr val="231F20"/>
                </a:solidFill>
                <a:latin typeface="Trebuchet MS"/>
                <a:cs typeface="Trebuchet MS"/>
              </a:rPr>
              <a:t>r</a:t>
            </a:r>
            <a:r>
              <a:rPr sz="750" spc="-40" dirty="0">
                <a:solidFill>
                  <a:srgbClr val="231F20"/>
                </a:solidFill>
                <a:latin typeface="Trebuchet MS"/>
                <a:cs typeface="Trebuchet MS"/>
              </a:rPr>
              <a:t>er</a:t>
            </a:r>
            <a:r>
              <a:rPr sz="750" spc="-60" dirty="0">
                <a:solidFill>
                  <a:srgbClr val="231F20"/>
                </a:solidFill>
                <a:latin typeface="Trebuchet MS"/>
                <a:cs typeface="Trebuchet MS"/>
              </a:rPr>
              <a:t> </a:t>
            </a:r>
            <a:r>
              <a:rPr sz="750" dirty="0">
                <a:solidFill>
                  <a:srgbClr val="231F20"/>
                </a:solidFill>
                <a:latin typeface="Trebuchet MS"/>
                <a:cs typeface="Trebuchet MS"/>
              </a:rPr>
              <a:t>o</a:t>
            </a:r>
            <a:r>
              <a:rPr sz="750" spc="-20" dirty="0">
                <a:solidFill>
                  <a:srgbClr val="231F20"/>
                </a:solidFill>
                <a:latin typeface="Trebuchet MS"/>
                <a:cs typeface="Trebuchet MS"/>
              </a:rPr>
              <a:t>f</a:t>
            </a:r>
            <a:r>
              <a:rPr sz="750" spc="-60" dirty="0">
                <a:solidFill>
                  <a:srgbClr val="231F20"/>
                </a:solidFill>
                <a:latin typeface="Trebuchet MS"/>
                <a:cs typeface="Trebuchet MS"/>
              </a:rPr>
              <a:t> </a:t>
            </a:r>
            <a:r>
              <a:rPr sz="750" spc="15" dirty="0">
                <a:solidFill>
                  <a:srgbClr val="231F20"/>
                </a:solidFill>
                <a:latin typeface="Trebuchet MS"/>
                <a:cs typeface="Trebuchet MS"/>
              </a:rPr>
              <a:t>cu</a:t>
            </a:r>
            <a:r>
              <a:rPr sz="750" spc="5" dirty="0">
                <a:solidFill>
                  <a:srgbClr val="231F20"/>
                </a:solidFill>
                <a:latin typeface="Trebuchet MS"/>
                <a:cs typeface="Trebuchet MS"/>
              </a:rPr>
              <a:t>s</a:t>
            </a:r>
            <a:r>
              <a:rPr sz="750" spc="-25" dirty="0">
                <a:solidFill>
                  <a:srgbClr val="231F20"/>
                </a:solidFill>
                <a:latin typeface="Trebuchet MS"/>
                <a:cs typeface="Trebuchet MS"/>
              </a:rPr>
              <a:t>t</a:t>
            </a:r>
            <a:r>
              <a:rPr sz="750" spc="25" dirty="0">
                <a:solidFill>
                  <a:srgbClr val="231F20"/>
                </a:solidFill>
                <a:latin typeface="Trebuchet MS"/>
                <a:cs typeface="Trebuchet MS"/>
              </a:rPr>
              <a:t>om</a:t>
            </a:r>
            <a:r>
              <a:rPr sz="750" spc="-40" dirty="0">
                <a:solidFill>
                  <a:srgbClr val="231F20"/>
                </a:solidFill>
                <a:latin typeface="Trebuchet MS"/>
                <a:cs typeface="Trebuchet MS"/>
              </a:rPr>
              <a:t> </a:t>
            </a:r>
            <a:r>
              <a:rPr sz="750" spc="-15" dirty="0">
                <a:solidFill>
                  <a:srgbClr val="231F20"/>
                </a:solidFill>
                <a:latin typeface="Trebuchet MS"/>
                <a:cs typeface="Trebuchet MS"/>
              </a:rPr>
              <a:t>ide</a:t>
            </a:r>
            <a:r>
              <a:rPr sz="750" spc="-30" dirty="0">
                <a:solidFill>
                  <a:srgbClr val="231F20"/>
                </a:solidFill>
                <a:latin typeface="Trebuchet MS"/>
                <a:cs typeface="Trebuchet MS"/>
              </a:rPr>
              <a:t>n</a:t>
            </a:r>
            <a:r>
              <a:rPr sz="750" spc="-25" dirty="0">
                <a:solidFill>
                  <a:srgbClr val="231F20"/>
                </a:solidFill>
                <a:latin typeface="Trebuchet MS"/>
                <a:cs typeface="Trebuchet MS"/>
              </a:rPr>
              <a:t>tity p</a:t>
            </a:r>
            <a:r>
              <a:rPr sz="750" spc="-45" dirty="0">
                <a:solidFill>
                  <a:srgbClr val="231F20"/>
                </a:solidFill>
                <a:latin typeface="Trebuchet MS"/>
                <a:cs typeface="Trebuchet MS"/>
              </a:rPr>
              <a:t>r</a:t>
            </a:r>
            <a:r>
              <a:rPr sz="750" spc="10" dirty="0">
                <a:solidFill>
                  <a:srgbClr val="231F20"/>
                </a:solidFill>
                <a:latin typeface="Trebuchet MS"/>
                <a:cs typeface="Trebuchet MS"/>
              </a:rPr>
              <a:t>odu</a:t>
            </a:r>
            <a:r>
              <a:rPr sz="750" dirty="0">
                <a:solidFill>
                  <a:srgbClr val="231F20"/>
                </a:solidFill>
                <a:latin typeface="Trebuchet MS"/>
                <a:cs typeface="Trebuchet MS"/>
              </a:rPr>
              <a:t>c</a:t>
            </a:r>
            <a:r>
              <a:rPr sz="750" spc="5" dirty="0">
                <a:solidFill>
                  <a:srgbClr val="231F20"/>
                </a:solidFill>
                <a:latin typeface="Trebuchet MS"/>
                <a:cs typeface="Trebuchet MS"/>
              </a:rPr>
              <a:t>ts</a:t>
            </a:r>
            <a:r>
              <a:rPr sz="750" spc="-40"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w</a:t>
            </a:r>
            <a:r>
              <a:rPr sz="750" spc="-25" dirty="0">
                <a:solidFill>
                  <a:srgbClr val="231F20"/>
                </a:solidFill>
                <a:latin typeface="Trebuchet MS"/>
                <a:cs typeface="Trebuchet MS"/>
              </a:rPr>
              <a:t>a</a:t>
            </a:r>
            <a:r>
              <a:rPr sz="750" spc="-15" dirty="0">
                <a:solidFill>
                  <a:srgbClr val="231F20"/>
                </a:solidFill>
                <a:latin typeface="Trebuchet MS"/>
                <a:cs typeface="Trebuchet MS"/>
              </a:rPr>
              <a:t>yfinding</a:t>
            </a:r>
            <a:r>
              <a:rPr sz="750" spc="-40" dirty="0">
                <a:solidFill>
                  <a:srgbClr val="231F20"/>
                </a:solidFill>
                <a:latin typeface="Trebuchet MS"/>
                <a:cs typeface="Trebuchet MS"/>
              </a:rPr>
              <a:t> </a:t>
            </a:r>
            <a:r>
              <a:rPr sz="750" spc="-25" dirty="0">
                <a:solidFill>
                  <a:srgbClr val="231F20"/>
                </a:solidFill>
                <a:latin typeface="Trebuchet MS"/>
                <a:cs typeface="Trebuchet MS"/>
              </a:rPr>
              <a:t>services.</a:t>
            </a:r>
            <a:endParaRPr sz="750" dirty="0">
              <a:latin typeface="Trebuchet MS"/>
              <a:cs typeface="Trebuchet MS"/>
            </a:endParaRPr>
          </a:p>
          <a:p>
            <a:pPr marL="12700">
              <a:lnSpc>
                <a:spcPts val="869"/>
              </a:lnSpc>
            </a:pPr>
            <a:r>
              <a:rPr sz="750" i="1" spc="25" dirty="0">
                <a:solidFill>
                  <a:srgbClr val="231F20"/>
                </a:solidFill>
                <a:latin typeface="Trebuchet MS"/>
                <a:cs typeface="Trebuchet MS"/>
              </a:rPr>
              <a:t>Nas</a:t>
            </a:r>
            <a:r>
              <a:rPr sz="750" i="1" spc="10" dirty="0">
                <a:solidFill>
                  <a:srgbClr val="231F20"/>
                </a:solidFill>
                <a:latin typeface="Trebuchet MS"/>
                <a:cs typeface="Trebuchet MS"/>
              </a:rPr>
              <a:t>h</a:t>
            </a:r>
            <a:r>
              <a:rPr sz="750" i="1" spc="-40" dirty="0">
                <a:solidFill>
                  <a:srgbClr val="231F20"/>
                </a:solidFill>
                <a:latin typeface="Trebuchet MS"/>
                <a:cs typeface="Trebuchet MS"/>
              </a:rPr>
              <a:t>ville,</a:t>
            </a:r>
            <a:r>
              <a:rPr sz="750" i="1" spc="-120" dirty="0">
                <a:solidFill>
                  <a:srgbClr val="231F20"/>
                </a:solidFill>
                <a:latin typeface="Trebuchet MS"/>
                <a:cs typeface="Trebuchet MS"/>
              </a:rPr>
              <a:t> </a:t>
            </a:r>
            <a:r>
              <a:rPr sz="750" i="1" spc="-100" dirty="0">
                <a:solidFill>
                  <a:srgbClr val="231F20"/>
                </a:solidFill>
                <a:latin typeface="Trebuchet MS"/>
                <a:cs typeface="Trebuchet MS"/>
              </a:rPr>
              <a:t>T</a:t>
            </a:r>
            <a:r>
              <a:rPr sz="750" i="1" spc="10" dirty="0">
                <a:solidFill>
                  <a:srgbClr val="231F20"/>
                </a:solidFill>
                <a:latin typeface="Trebuchet MS"/>
                <a:cs typeface="Trebuchet MS"/>
              </a:rPr>
              <a:t>ennessee</a:t>
            </a:r>
            <a:endParaRPr sz="750" i="1" dirty="0">
              <a:latin typeface="Trebuchet MS"/>
              <a:cs typeface="Trebuchet MS"/>
            </a:endParaRPr>
          </a:p>
        </p:txBody>
      </p:sp>
      <p:pic>
        <p:nvPicPr>
          <p:cNvPr id="131" name="object 58">
            <a:extLst>
              <a:ext uri="{FF2B5EF4-FFF2-40B4-BE49-F238E27FC236}">
                <a16:creationId xmlns:a16="http://schemas.microsoft.com/office/drawing/2014/main" id="{E7117FDC-A42C-A835-2F9E-01578D241422}"/>
              </a:ext>
            </a:extLst>
          </p:cNvPr>
          <p:cNvPicPr/>
          <p:nvPr/>
        </p:nvPicPr>
        <p:blipFill>
          <a:blip r:embed="rId8" cstate="print"/>
          <a:stretch>
            <a:fillRect/>
          </a:stretch>
        </p:blipFill>
        <p:spPr>
          <a:xfrm>
            <a:off x="2952368" y="2458390"/>
            <a:ext cx="897910" cy="266911"/>
          </a:xfrm>
          <a:prstGeom prst="rect">
            <a:avLst/>
          </a:prstGeom>
        </p:spPr>
      </p:pic>
      <p:sp>
        <p:nvSpPr>
          <p:cNvPr id="134" name="object 14">
            <a:extLst>
              <a:ext uri="{FF2B5EF4-FFF2-40B4-BE49-F238E27FC236}">
                <a16:creationId xmlns:a16="http://schemas.microsoft.com/office/drawing/2014/main" id="{B36DF9D4-81BF-6DF9-574F-BFCD840DC120}"/>
              </a:ext>
            </a:extLst>
          </p:cNvPr>
          <p:cNvSpPr txBox="1"/>
          <p:nvPr/>
        </p:nvSpPr>
        <p:spPr>
          <a:xfrm>
            <a:off x="3931920" y="2362200"/>
            <a:ext cx="2651760" cy="484632"/>
          </a:xfrm>
          <a:prstGeom prst="rect">
            <a:avLst/>
          </a:prstGeom>
        </p:spPr>
        <p:txBody>
          <a:bodyPr vert="horz" wrap="square" lIns="0" tIns="12700" rIns="0" bIns="0" rtlCol="0">
            <a:spAutoFit/>
          </a:bodyPr>
          <a:lstStyle/>
          <a:p>
            <a:pPr marL="12700">
              <a:lnSpc>
                <a:spcPts val="955"/>
              </a:lnSpc>
              <a:spcBef>
                <a:spcPts val="100"/>
              </a:spcBef>
            </a:pPr>
            <a:r>
              <a:rPr lang="en-US" sz="800" b="1" spc="25" dirty="0">
                <a:solidFill>
                  <a:srgbClr val="312B3D"/>
                </a:solidFill>
                <a:latin typeface="Calibri"/>
                <a:cs typeface="Calibri"/>
              </a:rPr>
              <a:t>Urban Surfaces</a:t>
            </a:r>
            <a:endParaRPr sz="80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D</a:t>
            </a:r>
            <a:r>
              <a:rPr lang="en-US" sz="750" spc="-15" dirty="0">
                <a:solidFill>
                  <a:srgbClr val="231F20"/>
                </a:solidFill>
                <a:latin typeface="Trebuchet MS"/>
                <a:cs typeface="Trebuchet MS"/>
              </a:rPr>
              <a:t>istributor of flooring products</a:t>
            </a:r>
            <a:r>
              <a:rPr sz="750" spc="-45" dirty="0">
                <a:solidFill>
                  <a:srgbClr val="231F20"/>
                </a:solidFill>
                <a:latin typeface="Trebuchet MS"/>
                <a:cs typeface="Trebuchet MS"/>
              </a:rPr>
              <a:t>.</a:t>
            </a:r>
            <a:endParaRPr sz="750" dirty="0">
              <a:latin typeface="Trebuchet MS"/>
              <a:cs typeface="Trebuchet MS"/>
            </a:endParaRPr>
          </a:p>
          <a:p>
            <a:pPr marL="12700">
              <a:lnSpc>
                <a:spcPts val="869"/>
              </a:lnSpc>
            </a:pPr>
            <a:r>
              <a:rPr lang="en-US" sz="750" i="1" spc="-5" dirty="0">
                <a:solidFill>
                  <a:srgbClr val="231F20"/>
                </a:solidFill>
                <a:latin typeface="Trebuchet MS"/>
                <a:cs typeface="Trebuchet MS"/>
              </a:rPr>
              <a:t>Corona, California</a:t>
            </a:r>
            <a:endParaRPr sz="750" i="1" dirty="0">
              <a:latin typeface="Trebuchet MS"/>
              <a:cs typeface="Trebuchet MS"/>
            </a:endParaRPr>
          </a:p>
        </p:txBody>
      </p:sp>
      <p:pic>
        <p:nvPicPr>
          <p:cNvPr id="135" name="Picture 2" descr="http://www.meritcapital.com/app/uploads/2022/04/urban-surfaces-logo_100px-002.png">
            <a:extLst>
              <a:ext uri="{FF2B5EF4-FFF2-40B4-BE49-F238E27FC236}">
                <a16:creationId xmlns:a16="http://schemas.microsoft.com/office/drawing/2014/main" id="{BF15574C-D132-3B7E-E4D3-17005E7D35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0128" y="2397618"/>
            <a:ext cx="419648" cy="370495"/>
          </a:xfrm>
          <a:prstGeom prst="rect">
            <a:avLst/>
          </a:prstGeom>
          <a:noFill/>
          <a:extLst>
            <a:ext uri="{909E8E84-426E-40DD-AFC4-6F175D3DCCD1}">
              <a14:hiddenFill xmlns:a14="http://schemas.microsoft.com/office/drawing/2010/main">
                <a:solidFill>
                  <a:srgbClr val="FFFFFF"/>
                </a:solidFill>
              </a14:hiddenFill>
            </a:ext>
          </a:extLst>
        </p:spPr>
      </p:pic>
      <p:sp>
        <p:nvSpPr>
          <p:cNvPr id="136" name="object 11">
            <a:extLst>
              <a:ext uri="{FF2B5EF4-FFF2-40B4-BE49-F238E27FC236}">
                <a16:creationId xmlns:a16="http://schemas.microsoft.com/office/drawing/2014/main" id="{0F61C0FF-468D-4580-4F1A-20D7BAB36BD3}"/>
              </a:ext>
            </a:extLst>
          </p:cNvPr>
          <p:cNvSpPr txBox="1"/>
          <p:nvPr/>
        </p:nvSpPr>
        <p:spPr>
          <a:xfrm>
            <a:off x="274320" y="2953907"/>
            <a:ext cx="2651760" cy="484748"/>
          </a:xfrm>
          <a:prstGeom prst="rect">
            <a:avLst/>
          </a:prstGeom>
        </p:spPr>
        <p:txBody>
          <a:bodyPr vert="horz" wrap="square" lIns="0" tIns="22860" rIns="0" bIns="0" rtlCol="0">
            <a:spAutoFit/>
          </a:bodyPr>
          <a:lstStyle/>
          <a:p>
            <a:pPr marL="12700" marR="389255">
              <a:lnSpc>
                <a:spcPts val="900"/>
              </a:lnSpc>
              <a:spcBef>
                <a:spcPts val="180"/>
              </a:spcBef>
            </a:pPr>
            <a:r>
              <a:rPr sz="800" b="1" dirty="0">
                <a:solidFill>
                  <a:srgbClr val="312B3D"/>
                </a:solidFill>
                <a:latin typeface="Calibri"/>
                <a:cs typeface="Calibri"/>
              </a:rPr>
              <a:t>A</a:t>
            </a:r>
            <a:r>
              <a:rPr sz="800" b="1" spc="40" dirty="0">
                <a:solidFill>
                  <a:srgbClr val="312B3D"/>
                </a:solidFill>
                <a:latin typeface="Calibri"/>
                <a:cs typeface="Calibri"/>
              </a:rPr>
              <a:t>d</a:t>
            </a:r>
            <a:r>
              <a:rPr sz="800" b="1" spc="20" dirty="0">
                <a:solidFill>
                  <a:srgbClr val="312B3D"/>
                </a:solidFill>
                <a:latin typeface="Calibri"/>
                <a:cs typeface="Calibri"/>
              </a:rPr>
              <a:t>v</a:t>
            </a:r>
            <a:r>
              <a:rPr sz="800" b="1" spc="25" dirty="0">
                <a:solidFill>
                  <a:srgbClr val="312B3D"/>
                </a:solidFill>
                <a:latin typeface="Calibri"/>
                <a:cs typeface="Calibri"/>
              </a:rPr>
              <a:t>a</a:t>
            </a:r>
            <a:r>
              <a:rPr sz="800" b="1" spc="20" dirty="0">
                <a:solidFill>
                  <a:srgbClr val="312B3D"/>
                </a:solidFill>
                <a:latin typeface="Calibri"/>
                <a:cs typeface="Calibri"/>
              </a:rPr>
              <a:t>n</a:t>
            </a:r>
            <a:r>
              <a:rPr sz="800" b="1" spc="40" dirty="0">
                <a:solidFill>
                  <a:srgbClr val="312B3D"/>
                </a:solidFill>
                <a:latin typeface="Calibri"/>
                <a:cs typeface="Calibri"/>
              </a:rPr>
              <a:t>ta</a:t>
            </a:r>
            <a:r>
              <a:rPr sz="800" b="1" spc="35" dirty="0">
                <a:solidFill>
                  <a:srgbClr val="312B3D"/>
                </a:solidFill>
                <a:latin typeface="Calibri"/>
                <a:cs typeface="Calibri"/>
              </a:rPr>
              <a:t>g</a:t>
            </a:r>
            <a:r>
              <a:rPr sz="800" b="1" spc="25" dirty="0">
                <a:solidFill>
                  <a:srgbClr val="312B3D"/>
                </a:solidFill>
                <a:latin typeface="Calibri"/>
                <a:cs typeface="Calibri"/>
              </a:rPr>
              <a:t>ed</a:t>
            </a:r>
            <a:r>
              <a:rPr sz="800" b="1" spc="-15" dirty="0">
                <a:solidFill>
                  <a:srgbClr val="312B3D"/>
                </a:solidFill>
                <a:latin typeface="Calibri"/>
                <a:cs typeface="Calibri"/>
              </a:rPr>
              <a:t> </a:t>
            </a:r>
            <a:r>
              <a:rPr sz="800" b="1" spc="25" dirty="0">
                <a:solidFill>
                  <a:srgbClr val="312B3D"/>
                </a:solidFill>
                <a:latin typeface="Calibri"/>
                <a:cs typeface="Calibri"/>
              </a:rPr>
              <a:t>Si</a:t>
            </a:r>
            <a:r>
              <a:rPr sz="800" b="1" spc="30" dirty="0">
                <a:solidFill>
                  <a:srgbClr val="312B3D"/>
                </a:solidFill>
                <a:latin typeface="Calibri"/>
                <a:cs typeface="Calibri"/>
              </a:rPr>
              <a:t>n</a:t>
            </a:r>
            <a:r>
              <a:rPr sz="800" b="1" spc="45" dirty="0">
                <a:solidFill>
                  <a:srgbClr val="312B3D"/>
                </a:solidFill>
                <a:latin typeface="Calibri"/>
                <a:cs typeface="Calibri"/>
              </a:rPr>
              <a:t>t</a:t>
            </a:r>
            <a:r>
              <a:rPr sz="800" b="1" spc="15" dirty="0">
                <a:solidFill>
                  <a:srgbClr val="312B3D"/>
                </a:solidFill>
                <a:latin typeface="Calibri"/>
                <a:cs typeface="Calibri"/>
              </a:rPr>
              <a:t>e</a:t>
            </a:r>
            <a:r>
              <a:rPr sz="800" b="1" spc="-5" dirty="0">
                <a:solidFill>
                  <a:srgbClr val="312B3D"/>
                </a:solidFill>
                <a:latin typeface="Calibri"/>
                <a:cs typeface="Calibri"/>
              </a:rPr>
              <a:t>r</a:t>
            </a:r>
            <a:r>
              <a:rPr sz="800" b="1" spc="25" dirty="0">
                <a:solidFill>
                  <a:srgbClr val="312B3D"/>
                </a:solidFill>
                <a:latin typeface="Calibri"/>
                <a:cs typeface="Calibri"/>
              </a:rPr>
              <a:t>ed</a:t>
            </a:r>
            <a:r>
              <a:rPr sz="800" b="1" spc="-15" dirty="0">
                <a:solidFill>
                  <a:srgbClr val="312B3D"/>
                </a:solidFill>
                <a:latin typeface="Calibri"/>
                <a:cs typeface="Calibri"/>
              </a:rPr>
              <a:t> </a:t>
            </a:r>
            <a:r>
              <a:rPr sz="800" b="1" spc="-25" dirty="0">
                <a:solidFill>
                  <a:srgbClr val="312B3D"/>
                </a:solidFill>
                <a:latin typeface="Calibri"/>
                <a:cs typeface="Calibri"/>
              </a:rPr>
              <a:t>M</a:t>
            </a:r>
            <a:r>
              <a:rPr sz="800" b="1" spc="5" dirty="0">
                <a:solidFill>
                  <a:srgbClr val="312B3D"/>
                </a:solidFill>
                <a:latin typeface="Calibri"/>
                <a:cs typeface="Calibri"/>
              </a:rPr>
              <a:t>e</a:t>
            </a:r>
            <a:r>
              <a:rPr sz="800" b="1" spc="35" dirty="0">
                <a:solidFill>
                  <a:srgbClr val="312B3D"/>
                </a:solidFill>
                <a:latin typeface="Calibri"/>
                <a:cs typeface="Calibri"/>
              </a:rPr>
              <a:t>tals</a:t>
            </a:r>
            <a:r>
              <a:rPr sz="800" b="1" spc="-15" dirty="0">
                <a:solidFill>
                  <a:srgbClr val="312B3D"/>
                </a:solidFill>
                <a:latin typeface="Calibri"/>
                <a:cs typeface="Calibri"/>
              </a:rPr>
              <a:t> </a:t>
            </a:r>
            <a:r>
              <a:rPr sz="800" b="1" spc="-80" dirty="0">
                <a:solidFill>
                  <a:srgbClr val="312B3D"/>
                </a:solidFill>
                <a:latin typeface="Calibri"/>
                <a:cs typeface="Calibri"/>
              </a:rPr>
              <a:t>&amp;</a:t>
            </a:r>
            <a:r>
              <a:rPr sz="800" b="1" spc="-15" dirty="0">
                <a:solidFill>
                  <a:srgbClr val="312B3D"/>
                </a:solidFill>
                <a:latin typeface="Calibri"/>
                <a:cs typeface="Calibri"/>
              </a:rPr>
              <a:t> </a:t>
            </a:r>
            <a:r>
              <a:rPr sz="800" b="1" spc="85" dirty="0">
                <a:solidFill>
                  <a:srgbClr val="312B3D"/>
                </a:solidFill>
                <a:latin typeface="Calibri"/>
                <a:cs typeface="Calibri"/>
              </a:rPr>
              <a:t>C</a:t>
            </a:r>
            <a:r>
              <a:rPr sz="800" b="1" spc="20" dirty="0">
                <a:solidFill>
                  <a:srgbClr val="312B3D"/>
                </a:solidFill>
                <a:latin typeface="Calibri"/>
                <a:cs typeface="Calibri"/>
              </a:rPr>
              <a:t>o</a:t>
            </a:r>
            <a:r>
              <a:rPr sz="800" b="1" spc="10" dirty="0">
                <a:solidFill>
                  <a:srgbClr val="312B3D"/>
                </a:solidFill>
                <a:latin typeface="Calibri"/>
                <a:cs typeface="Calibri"/>
              </a:rPr>
              <a:t>n</a:t>
            </a:r>
            <a:r>
              <a:rPr sz="800" b="1" spc="55" dirty="0">
                <a:solidFill>
                  <a:srgbClr val="312B3D"/>
                </a:solidFill>
                <a:latin typeface="Calibri"/>
                <a:cs typeface="Calibri"/>
              </a:rPr>
              <a:t>ta</a:t>
            </a:r>
            <a:r>
              <a:rPr sz="800" b="1" spc="50" dirty="0">
                <a:solidFill>
                  <a:srgbClr val="312B3D"/>
                </a:solidFill>
                <a:latin typeface="Calibri"/>
                <a:cs typeface="Calibri"/>
              </a:rPr>
              <a:t>c</a:t>
            </a:r>
            <a:r>
              <a:rPr sz="800" b="1" spc="40" dirty="0">
                <a:solidFill>
                  <a:srgbClr val="312B3D"/>
                </a:solidFill>
                <a:latin typeface="Calibri"/>
                <a:cs typeface="Calibri"/>
              </a:rPr>
              <a:t>t </a:t>
            </a:r>
            <a:r>
              <a:rPr sz="800" b="1" spc="20" dirty="0">
                <a:solidFill>
                  <a:srgbClr val="312B3D"/>
                </a:solidFill>
                <a:latin typeface="Calibri"/>
                <a:cs typeface="Calibri"/>
              </a:rPr>
              <a:t>Technologies</a:t>
            </a:r>
            <a:endParaRPr sz="800" dirty="0">
              <a:latin typeface="Calibri"/>
              <a:cs typeface="Calibri"/>
            </a:endParaRPr>
          </a:p>
          <a:p>
            <a:pPr marL="12700">
              <a:lnSpc>
                <a:spcPts val="869"/>
              </a:lnSpc>
            </a:pPr>
            <a:r>
              <a:rPr lang="en-US" sz="750" spc="5" dirty="0">
                <a:solidFill>
                  <a:srgbClr val="231F20"/>
                </a:solidFill>
                <a:latin typeface="Trebuchet MS"/>
                <a:cs typeface="Trebuchet MS"/>
              </a:rPr>
              <a:t>D</a:t>
            </a:r>
            <a:r>
              <a:rPr sz="750" spc="-15" dirty="0">
                <a:solidFill>
                  <a:srgbClr val="231F20"/>
                </a:solidFill>
                <a:latin typeface="Trebuchet MS"/>
                <a:cs typeface="Trebuchet MS"/>
              </a:rPr>
              <a:t>esigner</a:t>
            </a:r>
            <a:r>
              <a:rPr sz="750" spc="-55"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spc="-15" dirty="0">
                <a:solidFill>
                  <a:srgbClr val="231F20"/>
                </a:solidFill>
                <a:latin typeface="Trebuchet MS"/>
                <a:cs typeface="Trebuchet MS"/>
              </a:rPr>
              <a:t>manufacturer</a:t>
            </a:r>
            <a:r>
              <a:rPr sz="750" spc="-55" dirty="0">
                <a:solidFill>
                  <a:srgbClr val="231F20"/>
                </a:solidFill>
                <a:latin typeface="Trebuchet MS"/>
                <a:cs typeface="Trebuchet MS"/>
              </a:rPr>
              <a:t> </a:t>
            </a:r>
            <a:r>
              <a:rPr sz="750" spc="-10" dirty="0">
                <a:solidFill>
                  <a:srgbClr val="231F20"/>
                </a:solidFill>
                <a:latin typeface="Trebuchet MS"/>
                <a:cs typeface="Trebuchet MS"/>
              </a:rPr>
              <a:t>of</a:t>
            </a:r>
            <a:r>
              <a:rPr sz="750" spc="-55" dirty="0">
                <a:solidFill>
                  <a:srgbClr val="231F20"/>
                </a:solidFill>
                <a:latin typeface="Trebuchet MS"/>
                <a:cs typeface="Trebuchet MS"/>
              </a:rPr>
              <a:t> </a:t>
            </a:r>
            <a:r>
              <a:rPr sz="750" spc="-15" dirty="0">
                <a:solidFill>
                  <a:srgbClr val="231F20"/>
                </a:solidFill>
                <a:latin typeface="Trebuchet MS"/>
                <a:cs typeface="Trebuchet MS"/>
              </a:rPr>
              <a:t>powder</a:t>
            </a:r>
            <a:r>
              <a:rPr sz="750" spc="-60" dirty="0">
                <a:solidFill>
                  <a:srgbClr val="231F20"/>
                </a:solidFill>
                <a:latin typeface="Trebuchet MS"/>
                <a:cs typeface="Trebuchet MS"/>
              </a:rPr>
              <a:t> </a:t>
            </a:r>
            <a:r>
              <a:rPr sz="750" spc="-20" dirty="0">
                <a:solidFill>
                  <a:srgbClr val="231F20"/>
                </a:solidFill>
                <a:latin typeface="Trebuchet MS"/>
                <a:cs typeface="Trebuchet MS"/>
              </a:rPr>
              <a:t>metal</a:t>
            </a:r>
            <a:r>
              <a:rPr sz="750" spc="-35" dirty="0">
                <a:solidFill>
                  <a:srgbClr val="231F20"/>
                </a:solidFill>
                <a:latin typeface="Trebuchet MS"/>
                <a:cs typeface="Trebuchet MS"/>
              </a:rPr>
              <a:t> </a:t>
            </a:r>
            <a:r>
              <a:rPr sz="750" spc="-30" dirty="0">
                <a:solidFill>
                  <a:srgbClr val="231F20"/>
                </a:solidFill>
                <a:latin typeface="Trebuchet MS"/>
                <a:cs typeface="Trebuchet MS"/>
              </a:rPr>
              <a:t>parts.</a:t>
            </a:r>
            <a:endParaRPr sz="750" dirty="0">
              <a:latin typeface="Trebuchet MS"/>
              <a:cs typeface="Trebuchet MS"/>
            </a:endParaRPr>
          </a:p>
          <a:p>
            <a:pPr marL="12700">
              <a:lnSpc>
                <a:spcPct val="100000"/>
              </a:lnSpc>
            </a:pPr>
            <a:r>
              <a:rPr sz="750" i="1" spc="-20" dirty="0">
                <a:solidFill>
                  <a:srgbClr val="231F20"/>
                </a:solidFill>
                <a:latin typeface="Trebuchet MS"/>
                <a:cs typeface="Trebuchet MS"/>
              </a:rPr>
              <a:t>St.</a:t>
            </a:r>
            <a:r>
              <a:rPr sz="750" i="1" spc="-95" dirty="0">
                <a:solidFill>
                  <a:srgbClr val="231F20"/>
                </a:solidFill>
                <a:latin typeface="Trebuchet MS"/>
                <a:cs typeface="Trebuchet MS"/>
              </a:rPr>
              <a:t> </a:t>
            </a:r>
            <a:r>
              <a:rPr sz="750" i="1" spc="20" dirty="0">
                <a:solidFill>
                  <a:srgbClr val="231F20"/>
                </a:solidFill>
                <a:latin typeface="Trebuchet MS"/>
                <a:cs typeface="Trebuchet MS"/>
              </a:rPr>
              <a:t>Mar</a:t>
            </a:r>
            <a:r>
              <a:rPr sz="750" i="1" spc="5" dirty="0">
                <a:solidFill>
                  <a:srgbClr val="231F20"/>
                </a:solidFill>
                <a:latin typeface="Trebuchet MS"/>
                <a:cs typeface="Trebuchet MS"/>
              </a:rPr>
              <a:t>y</a:t>
            </a:r>
            <a:r>
              <a:rPr sz="750" i="1" spc="-25" dirty="0">
                <a:solidFill>
                  <a:srgbClr val="231F20"/>
                </a:solidFill>
                <a:latin typeface="Trebuchet MS"/>
                <a:cs typeface="Trebuchet MS"/>
              </a:rPr>
              <a:t>s,</a:t>
            </a:r>
            <a:r>
              <a:rPr sz="750" i="1" spc="-95" dirty="0">
                <a:solidFill>
                  <a:srgbClr val="231F20"/>
                </a:solidFill>
                <a:latin typeface="Trebuchet MS"/>
                <a:cs typeface="Trebuchet MS"/>
              </a:rPr>
              <a:t> </a:t>
            </a:r>
            <a:r>
              <a:rPr sz="750" i="1" spc="10" dirty="0">
                <a:solidFill>
                  <a:srgbClr val="231F20"/>
                </a:solidFill>
                <a:latin typeface="Trebuchet MS"/>
                <a:cs typeface="Trebuchet MS"/>
              </a:rPr>
              <a:t>P</a:t>
            </a:r>
            <a:r>
              <a:rPr sz="750" i="1" spc="15" dirty="0">
                <a:solidFill>
                  <a:srgbClr val="231F20"/>
                </a:solidFill>
                <a:latin typeface="Trebuchet MS"/>
                <a:cs typeface="Trebuchet MS"/>
              </a:rPr>
              <a:t>enn</a:t>
            </a:r>
            <a:r>
              <a:rPr sz="750" i="1" spc="-5" dirty="0">
                <a:solidFill>
                  <a:srgbClr val="231F20"/>
                </a:solidFill>
                <a:latin typeface="Trebuchet MS"/>
                <a:cs typeface="Trebuchet MS"/>
              </a:rPr>
              <a:t>syl</a:t>
            </a:r>
            <a:r>
              <a:rPr sz="750" i="1" spc="-20" dirty="0">
                <a:solidFill>
                  <a:srgbClr val="231F20"/>
                </a:solidFill>
                <a:latin typeface="Trebuchet MS"/>
                <a:cs typeface="Trebuchet MS"/>
              </a:rPr>
              <a:t>v</a:t>
            </a:r>
            <a:r>
              <a:rPr sz="750" i="1" spc="-5" dirty="0">
                <a:solidFill>
                  <a:srgbClr val="231F20"/>
                </a:solidFill>
                <a:latin typeface="Trebuchet MS"/>
                <a:cs typeface="Trebuchet MS"/>
              </a:rPr>
              <a:t>ania</a:t>
            </a:r>
            <a:endParaRPr sz="750" i="1" dirty="0">
              <a:latin typeface="Trebuchet MS"/>
              <a:cs typeface="Trebuchet MS"/>
            </a:endParaRPr>
          </a:p>
        </p:txBody>
      </p:sp>
      <p:pic>
        <p:nvPicPr>
          <p:cNvPr id="137" name="object 54">
            <a:extLst>
              <a:ext uri="{FF2B5EF4-FFF2-40B4-BE49-F238E27FC236}">
                <a16:creationId xmlns:a16="http://schemas.microsoft.com/office/drawing/2014/main" id="{91F832C5-5AD2-49E3-18A8-EE8D84BF5BF8}"/>
              </a:ext>
            </a:extLst>
          </p:cNvPr>
          <p:cNvPicPr/>
          <p:nvPr/>
        </p:nvPicPr>
        <p:blipFill>
          <a:blip r:embed="rId10" cstate="print"/>
          <a:stretch>
            <a:fillRect/>
          </a:stretch>
        </p:blipFill>
        <p:spPr>
          <a:xfrm>
            <a:off x="3019826" y="3004439"/>
            <a:ext cx="762995" cy="383683"/>
          </a:xfrm>
          <a:prstGeom prst="rect">
            <a:avLst/>
          </a:prstGeom>
        </p:spPr>
      </p:pic>
      <p:sp>
        <p:nvSpPr>
          <p:cNvPr id="138" name="object 14">
            <a:extLst>
              <a:ext uri="{FF2B5EF4-FFF2-40B4-BE49-F238E27FC236}">
                <a16:creationId xmlns:a16="http://schemas.microsoft.com/office/drawing/2014/main" id="{32097E57-FF8A-62F3-CB8D-9356128BF129}"/>
              </a:ext>
            </a:extLst>
          </p:cNvPr>
          <p:cNvSpPr txBox="1"/>
          <p:nvPr/>
        </p:nvSpPr>
        <p:spPr>
          <a:xfrm>
            <a:off x="3931920" y="2958680"/>
            <a:ext cx="2651760" cy="487313"/>
          </a:xfrm>
          <a:prstGeom prst="rect">
            <a:avLst/>
          </a:prstGeom>
        </p:spPr>
        <p:txBody>
          <a:bodyPr vert="horz" wrap="square" lIns="0" tIns="12700" rIns="0" bIns="0" rtlCol="0">
            <a:spAutoFit/>
          </a:bodyPr>
          <a:lstStyle/>
          <a:p>
            <a:pPr marL="12700">
              <a:lnSpc>
                <a:spcPts val="955"/>
              </a:lnSpc>
              <a:spcBef>
                <a:spcPts val="100"/>
              </a:spcBef>
            </a:pPr>
            <a:r>
              <a:rPr lang="en-US" sz="800" b="1" spc="25" dirty="0" err="1">
                <a:solidFill>
                  <a:srgbClr val="312B3D"/>
                </a:solidFill>
                <a:latin typeface="Calibri"/>
                <a:cs typeface="Calibri"/>
              </a:rPr>
              <a:t>GoodGiant</a:t>
            </a:r>
            <a:endParaRPr lang="en-US" sz="80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Full-service, integrated marketing agency.</a:t>
            </a:r>
            <a:endParaRPr lang="en-US" sz="750" dirty="0">
              <a:latin typeface="Trebuchet MS"/>
              <a:cs typeface="Trebuchet MS"/>
            </a:endParaRPr>
          </a:p>
          <a:p>
            <a:pPr marL="12700">
              <a:lnSpc>
                <a:spcPts val="869"/>
              </a:lnSpc>
            </a:pPr>
            <a:r>
              <a:rPr lang="en-US" sz="750" i="1" spc="-5" dirty="0">
                <a:solidFill>
                  <a:srgbClr val="231F20"/>
                </a:solidFill>
                <a:latin typeface="Trebuchet MS"/>
                <a:cs typeface="Trebuchet MS"/>
              </a:rPr>
              <a:t>Mobile, Alabama</a:t>
            </a:r>
            <a:endParaRPr lang="en-US" sz="750" i="1" dirty="0">
              <a:latin typeface="Trebuchet MS"/>
              <a:cs typeface="Trebuchet MS"/>
            </a:endParaRPr>
          </a:p>
          <a:p>
            <a:pPr marL="12700">
              <a:lnSpc>
                <a:spcPts val="869"/>
              </a:lnSpc>
            </a:pPr>
            <a:endParaRPr sz="750" dirty="0">
              <a:latin typeface="Trebuchet MS"/>
              <a:cs typeface="Trebuchet MS"/>
            </a:endParaRPr>
          </a:p>
        </p:txBody>
      </p:sp>
      <p:pic>
        <p:nvPicPr>
          <p:cNvPr id="139" name="Picture 2">
            <a:extLst>
              <a:ext uri="{FF2B5EF4-FFF2-40B4-BE49-F238E27FC236}">
                <a16:creationId xmlns:a16="http://schemas.microsoft.com/office/drawing/2014/main" id="{28330E86-293C-EEA1-96FC-FED5F37C705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96154" y="2953907"/>
            <a:ext cx="687597" cy="448869"/>
          </a:xfrm>
          <a:prstGeom prst="rect">
            <a:avLst/>
          </a:prstGeom>
          <a:noFill/>
          <a:extLst>
            <a:ext uri="{909E8E84-426E-40DD-AFC4-6F175D3DCCD1}">
              <a14:hiddenFill xmlns:a14="http://schemas.microsoft.com/office/drawing/2010/main">
                <a:solidFill>
                  <a:srgbClr val="FFFFFF"/>
                </a:solidFill>
              </a14:hiddenFill>
            </a:ext>
          </a:extLst>
        </p:spPr>
      </p:pic>
      <p:sp>
        <p:nvSpPr>
          <p:cNvPr id="140" name="object 12">
            <a:extLst>
              <a:ext uri="{FF2B5EF4-FFF2-40B4-BE49-F238E27FC236}">
                <a16:creationId xmlns:a16="http://schemas.microsoft.com/office/drawing/2014/main" id="{F57BAC92-874F-1C7B-51A9-723FEA87480A}"/>
              </a:ext>
            </a:extLst>
          </p:cNvPr>
          <p:cNvSpPr txBox="1"/>
          <p:nvPr/>
        </p:nvSpPr>
        <p:spPr>
          <a:xfrm>
            <a:off x="274320" y="3630168"/>
            <a:ext cx="2651760" cy="484632"/>
          </a:xfrm>
          <a:prstGeom prst="rect">
            <a:avLst/>
          </a:prstGeom>
        </p:spPr>
        <p:txBody>
          <a:bodyPr vert="horz" wrap="square" lIns="0" tIns="12700" rIns="0" bIns="0" rtlCol="0">
            <a:spAutoFit/>
          </a:bodyPr>
          <a:lstStyle/>
          <a:p>
            <a:pPr marL="12700">
              <a:lnSpc>
                <a:spcPts val="955"/>
              </a:lnSpc>
              <a:spcBef>
                <a:spcPts val="100"/>
              </a:spcBef>
            </a:pPr>
            <a:r>
              <a:rPr sz="800" b="1" spc="-25" dirty="0">
                <a:solidFill>
                  <a:srgbClr val="312B3D"/>
                </a:solidFill>
                <a:latin typeface="Calibri"/>
                <a:cs typeface="Calibri"/>
              </a:rPr>
              <a:t>M</a:t>
            </a:r>
            <a:r>
              <a:rPr sz="800" b="1" spc="20" dirty="0">
                <a:solidFill>
                  <a:srgbClr val="312B3D"/>
                </a:solidFill>
                <a:latin typeface="Calibri"/>
                <a:cs typeface="Calibri"/>
              </a:rPr>
              <a:t>edw</a:t>
            </a:r>
            <a:r>
              <a:rPr sz="800" b="1" spc="10" dirty="0">
                <a:solidFill>
                  <a:srgbClr val="312B3D"/>
                </a:solidFill>
                <a:latin typeface="Calibri"/>
                <a:cs typeface="Calibri"/>
              </a:rPr>
              <a:t>a</a:t>
            </a:r>
            <a:r>
              <a:rPr sz="800" b="1" spc="35" dirty="0">
                <a:solidFill>
                  <a:srgbClr val="312B3D"/>
                </a:solidFill>
                <a:latin typeface="Calibri"/>
                <a:cs typeface="Calibri"/>
              </a:rPr>
              <a:t>y</a:t>
            </a:r>
            <a:r>
              <a:rPr sz="800" b="1" spc="-45" dirty="0">
                <a:solidFill>
                  <a:srgbClr val="312B3D"/>
                </a:solidFill>
                <a:latin typeface="Calibri"/>
                <a:cs typeface="Calibri"/>
              </a:rPr>
              <a:t> </a:t>
            </a:r>
            <a:r>
              <a:rPr sz="800" b="1" spc="5" dirty="0">
                <a:solidFill>
                  <a:srgbClr val="312B3D"/>
                </a:solidFill>
                <a:latin typeface="Calibri"/>
                <a:cs typeface="Calibri"/>
              </a:rPr>
              <a:t>Air</a:t>
            </a:r>
            <a:r>
              <a:rPr sz="800" b="1" spc="-50" dirty="0">
                <a:solidFill>
                  <a:srgbClr val="312B3D"/>
                </a:solidFill>
                <a:latin typeface="Calibri"/>
                <a:cs typeface="Calibri"/>
              </a:rPr>
              <a:t> </a:t>
            </a:r>
            <a:r>
              <a:rPr sz="800" b="1" spc="25" dirty="0">
                <a:solidFill>
                  <a:srgbClr val="312B3D"/>
                </a:solidFill>
                <a:latin typeface="Calibri"/>
                <a:cs typeface="Calibri"/>
              </a:rPr>
              <a:t>Ambulance</a:t>
            </a:r>
            <a:endParaRPr sz="800" dirty="0">
              <a:latin typeface="Calibri"/>
              <a:cs typeface="Calibri"/>
            </a:endParaRPr>
          </a:p>
          <a:p>
            <a:pPr marL="12700">
              <a:lnSpc>
                <a:spcPts val="894"/>
              </a:lnSpc>
            </a:pPr>
            <a:r>
              <a:rPr lang="en-US" sz="750" spc="5" dirty="0">
                <a:solidFill>
                  <a:srgbClr val="231F20"/>
                </a:solidFill>
                <a:latin typeface="Trebuchet MS"/>
                <a:cs typeface="Trebuchet MS"/>
              </a:rPr>
              <a:t>P</a:t>
            </a:r>
            <a:r>
              <a:rPr sz="750" spc="-45" dirty="0">
                <a:solidFill>
                  <a:srgbClr val="231F20"/>
                </a:solidFill>
                <a:latin typeface="Trebuchet MS"/>
                <a:cs typeface="Trebuchet MS"/>
              </a:rPr>
              <a:t>r</a:t>
            </a:r>
            <a:r>
              <a:rPr sz="750" dirty="0">
                <a:solidFill>
                  <a:srgbClr val="231F20"/>
                </a:solidFill>
                <a:latin typeface="Trebuchet MS"/>
                <a:cs typeface="Trebuchet MS"/>
              </a:rPr>
              <a:t>o</a:t>
            </a:r>
            <a:r>
              <a:rPr sz="750" spc="-25" dirty="0">
                <a:solidFill>
                  <a:srgbClr val="231F20"/>
                </a:solidFill>
                <a:latin typeface="Trebuchet MS"/>
                <a:cs typeface="Trebuchet MS"/>
              </a:rPr>
              <a:t>vider</a:t>
            </a:r>
            <a:r>
              <a:rPr sz="750" spc="-60" dirty="0">
                <a:solidFill>
                  <a:srgbClr val="231F20"/>
                </a:solidFill>
                <a:latin typeface="Trebuchet MS"/>
                <a:cs typeface="Trebuchet MS"/>
              </a:rPr>
              <a:t> </a:t>
            </a:r>
            <a:r>
              <a:rPr sz="750" dirty="0">
                <a:solidFill>
                  <a:srgbClr val="231F20"/>
                </a:solidFill>
                <a:latin typeface="Trebuchet MS"/>
                <a:cs typeface="Trebuchet MS"/>
              </a:rPr>
              <a:t>o</a:t>
            </a:r>
            <a:r>
              <a:rPr sz="750" spc="-20" dirty="0">
                <a:solidFill>
                  <a:srgbClr val="231F20"/>
                </a:solidFill>
                <a:latin typeface="Trebuchet MS"/>
                <a:cs typeface="Trebuchet MS"/>
              </a:rPr>
              <a:t>f</a:t>
            </a:r>
            <a:r>
              <a:rPr sz="750" spc="-60" dirty="0">
                <a:solidFill>
                  <a:srgbClr val="231F20"/>
                </a:solidFill>
                <a:latin typeface="Trebuchet MS"/>
                <a:cs typeface="Trebuchet MS"/>
              </a:rPr>
              <a:t> </a:t>
            </a:r>
            <a:r>
              <a:rPr sz="750" spc="-40" dirty="0">
                <a:solidFill>
                  <a:srgbClr val="231F20"/>
                </a:solidFill>
                <a:latin typeface="Trebuchet MS"/>
                <a:cs typeface="Trebuchet MS"/>
              </a:rPr>
              <a:t>fi</a:t>
            </a:r>
            <a:r>
              <a:rPr sz="750" spc="-75" dirty="0">
                <a:solidFill>
                  <a:srgbClr val="231F20"/>
                </a:solidFill>
                <a:latin typeface="Trebuchet MS"/>
                <a:cs typeface="Trebuchet MS"/>
              </a:rPr>
              <a:t>x</a:t>
            </a:r>
            <a:r>
              <a:rPr sz="750" spc="-10" dirty="0">
                <a:solidFill>
                  <a:srgbClr val="231F20"/>
                </a:solidFill>
                <a:latin typeface="Trebuchet MS"/>
                <a:cs typeface="Trebuchet MS"/>
              </a:rPr>
              <a:t>ed-wing</a:t>
            </a:r>
            <a:r>
              <a:rPr sz="750" spc="-40" dirty="0">
                <a:solidFill>
                  <a:srgbClr val="231F20"/>
                </a:solidFill>
                <a:latin typeface="Trebuchet MS"/>
                <a:cs typeface="Trebuchet MS"/>
              </a:rPr>
              <a:t> </a:t>
            </a:r>
            <a:r>
              <a:rPr sz="750" spc="-15" dirty="0">
                <a:solidFill>
                  <a:srgbClr val="231F20"/>
                </a:solidFill>
                <a:latin typeface="Trebuchet MS"/>
                <a:cs typeface="Trebuchet MS"/>
              </a:rPr>
              <a:t>medical</a:t>
            </a:r>
            <a:r>
              <a:rPr sz="750" spc="-40" dirty="0">
                <a:solidFill>
                  <a:srgbClr val="231F20"/>
                </a:solidFill>
                <a:latin typeface="Trebuchet MS"/>
                <a:cs typeface="Trebuchet MS"/>
              </a:rPr>
              <a:t> air</a:t>
            </a:r>
            <a:r>
              <a:rPr sz="750" spc="-70" dirty="0">
                <a:solidFill>
                  <a:srgbClr val="231F20"/>
                </a:solidFill>
                <a:latin typeface="Trebuchet MS"/>
                <a:cs typeface="Trebuchet MS"/>
              </a:rPr>
              <a:t> </a:t>
            </a:r>
            <a:r>
              <a:rPr sz="750" spc="-40" dirty="0">
                <a:solidFill>
                  <a:srgbClr val="231F20"/>
                </a:solidFill>
                <a:latin typeface="Trebuchet MS"/>
                <a:cs typeface="Trebuchet MS"/>
              </a:rPr>
              <a:t>t</a:t>
            </a:r>
            <a:r>
              <a:rPr sz="750" spc="-50" dirty="0">
                <a:solidFill>
                  <a:srgbClr val="231F20"/>
                </a:solidFill>
                <a:latin typeface="Trebuchet MS"/>
                <a:cs typeface="Trebuchet MS"/>
              </a:rPr>
              <a:t>r</a:t>
            </a:r>
            <a:r>
              <a:rPr sz="750" spc="-5" dirty="0">
                <a:solidFill>
                  <a:srgbClr val="231F20"/>
                </a:solidFill>
                <a:latin typeface="Trebuchet MS"/>
                <a:cs typeface="Trebuchet MS"/>
              </a:rPr>
              <a:t>ansport</a:t>
            </a:r>
            <a:r>
              <a:rPr sz="750" spc="-40" dirty="0">
                <a:solidFill>
                  <a:srgbClr val="231F20"/>
                </a:solidFill>
                <a:latin typeface="Trebuchet MS"/>
                <a:cs typeface="Trebuchet MS"/>
              </a:rPr>
              <a:t> </a:t>
            </a:r>
            <a:r>
              <a:rPr sz="750" spc="-25" dirty="0">
                <a:solidFill>
                  <a:srgbClr val="231F20"/>
                </a:solidFill>
                <a:latin typeface="Trebuchet MS"/>
                <a:cs typeface="Trebuchet MS"/>
              </a:rPr>
              <a:t>services.</a:t>
            </a:r>
            <a:endParaRPr sz="750" dirty="0">
              <a:latin typeface="Trebuchet MS"/>
              <a:cs typeface="Trebuchet MS"/>
            </a:endParaRPr>
          </a:p>
          <a:p>
            <a:pPr marL="12700">
              <a:lnSpc>
                <a:spcPct val="100000"/>
              </a:lnSpc>
            </a:pPr>
            <a:r>
              <a:rPr sz="750" i="1" spc="5" dirty="0">
                <a:solidFill>
                  <a:srgbClr val="231F20"/>
                </a:solidFill>
                <a:latin typeface="Trebuchet MS"/>
                <a:cs typeface="Trebuchet MS"/>
              </a:rPr>
              <a:t>L</a:t>
            </a:r>
            <a:r>
              <a:rPr sz="750" i="1" spc="-10" dirty="0">
                <a:solidFill>
                  <a:srgbClr val="231F20"/>
                </a:solidFill>
                <a:latin typeface="Trebuchet MS"/>
                <a:cs typeface="Trebuchet MS"/>
              </a:rPr>
              <a:t>a</a:t>
            </a:r>
            <a:r>
              <a:rPr sz="750" i="1" spc="-15" dirty="0">
                <a:solidFill>
                  <a:srgbClr val="231F20"/>
                </a:solidFill>
                <a:latin typeface="Trebuchet MS"/>
                <a:cs typeface="Trebuchet MS"/>
              </a:rPr>
              <a:t>w</a:t>
            </a:r>
            <a:r>
              <a:rPr sz="750" i="1" spc="-25" dirty="0">
                <a:solidFill>
                  <a:srgbClr val="231F20"/>
                </a:solidFill>
                <a:latin typeface="Trebuchet MS"/>
                <a:cs typeface="Trebuchet MS"/>
              </a:rPr>
              <a:t>r</a:t>
            </a:r>
            <a:r>
              <a:rPr sz="750" i="1" dirty="0">
                <a:solidFill>
                  <a:srgbClr val="231F20"/>
                </a:solidFill>
                <a:latin typeface="Trebuchet MS"/>
                <a:cs typeface="Trebuchet MS"/>
              </a:rPr>
              <a:t>enc</a:t>
            </a:r>
            <a:r>
              <a:rPr sz="750" i="1" spc="-15" dirty="0">
                <a:solidFill>
                  <a:srgbClr val="231F20"/>
                </a:solidFill>
                <a:latin typeface="Trebuchet MS"/>
                <a:cs typeface="Trebuchet MS"/>
              </a:rPr>
              <a:t>e</a:t>
            </a:r>
            <a:r>
              <a:rPr sz="750" i="1" spc="-40" dirty="0">
                <a:solidFill>
                  <a:srgbClr val="231F20"/>
                </a:solidFill>
                <a:latin typeface="Trebuchet MS"/>
                <a:cs typeface="Trebuchet MS"/>
              </a:rPr>
              <a:t>ville,</a:t>
            </a:r>
            <a:r>
              <a:rPr sz="750" i="1" spc="-95" dirty="0">
                <a:solidFill>
                  <a:srgbClr val="231F20"/>
                </a:solidFill>
                <a:latin typeface="Trebuchet MS"/>
                <a:cs typeface="Trebuchet MS"/>
              </a:rPr>
              <a:t> </a:t>
            </a:r>
            <a:r>
              <a:rPr sz="750" i="1" spc="-10" dirty="0">
                <a:solidFill>
                  <a:srgbClr val="231F20"/>
                </a:solidFill>
                <a:latin typeface="Trebuchet MS"/>
                <a:cs typeface="Trebuchet MS"/>
              </a:rPr>
              <a:t>Geo</a:t>
            </a:r>
            <a:r>
              <a:rPr sz="750" i="1" spc="-20" dirty="0">
                <a:solidFill>
                  <a:srgbClr val="231F20"/>
                </a:solidFill>
                <a:latin typeface="Trebuchet MS"/>
                <a:cs typeface="Trebuchet MS"/>
              </a:rPr>
              <a:t>r</a:t>
            </a:r>
            <a:r>
              <a:rPr sz="750" i="1" spc="-5" dirty="0">
                <a:solidFill>
                  <a:srgbClr val="231F20"/>
                </a:solidFill>
                <a:latin typeface="Trebuchet MS"/>
                <a:cs typeface="Trebuchet MS"/>
              </a:rPr>
              <a:t>gia</a:t>
            </a:r>
            <a:endParaRPr sz="750" i="1" dirty="0">
              <a:latin typeface="Trebuchet MS"/>
              <a:cs typeface="Trebuchet MS"/>
            </a:endParaRPr>
          </a:p>
        </p:txBody>
      </p:sp>
      <p:pic>
        <p:nvPicPr>
          <p:cNvPr id="141" name="object 61">
            <a:extLst>
              <a:ext uri="{FF2B5EF4-FFF2-40B4-BE49-F238E27FC236}">
                <a16:creationId xmlns:a16="http://schemas.microsoft.com/office/drawing/2014/main" id="{15D8FA56-5CCF-E844-D54B-0DAFBEB49DC6}"/>
              </a:ext>
            </a:extLst>
          </p:cNvPr>
          <p:cNvPicPr/>
          <p:nvPr/>
        </p:nvPicPr>
        <p:blipFill>
          <a:blip r:embed="rId12" cstate="print"/>
          <a:stretch>
            <a:fillRect/>
          </a:stretch>
        </p:blipFill>
        <p:spPr>
          <a:xfrm>
            <a:off x="2940123" y="3615213"/>
            <a:ext cx="922400" cy="345678"/>
          </a:xfrm>
          <a:prstGeom prst="rect">
            <a:avLst/>
          </a:prstGeom>
        </p:spPr>
      </p:pic>
      <p:sp>
        <p:nvSpPr>
          <p:cNvPr id="154" name="object 14">
            <a:extLst>
              <a:ext uri="{FF2B5EF4-FFF2-40B4-BE49-F238E27FC236}">
                <a16:creationId xmlns:a16="http://schemas.microsoft.com/office/drawing/2014/main" id="{F0C97DD8-6946-D561-20DC-E47A4128699D}"/>
              </a:ext>
            </a:extLst>
          </p:cNvPr>
          <p:cNvSpPr txBox="1"/>
          <p:nvPr/>
        </p:nvSpPr>
        <p:spPr>
          <a:xfrm>
            <a:off x="3931920" y="3544395"/>
            <a:ext cx="2651760" cy="487313"/>
          </a:xfrm>
          <a:prstGeom prst="rect">
            <a:avLst/>
          </a:prstGeom>
        </p:spPr>
        <p:txBody>
          <a:bodyPr vert="horz" wrap="square" lIns="0" tIns="12700" rIns="0" bIns="0" rtlCol="0">
            <a:spAutoFit/>
          </a:bodyPr>
          <a:lstStyle/>
          <a:p>
            <a:pPr marL="12700">
              <a:lnSpc>
                <a:spcPts val="955"/>
              </a:lnSpc>
              <a:spcBef>
                <a:spcPts val="100"/>
              </a:spcBef>
            </a:pPr>
            <a:r>
              <a:rPr lang="en-US" sz="750" b="1" spc="25" dirty="0" err="1">
                <a:solidFill>
                  <a:srgbClr val="312B3D"/>
                </a:solidFill>
                <a:latin typeface="Calibri"/>
                <a:cs typeface="Calibri"/>
              </a:rPr>
              <a:t>CyCan</a:t>
            </a:r>
            <a:r>
              <a:rPr lang="en-US" sz="750" b="1" spc="25" dirty="0">
                <a:solidFill>
                  <a:srgbClr val="312B3D"/>
                </a:solidFill>
                <a:latin typeface="Calibri"/>
                <a:cs typeface="Calibri"/>
              </a:rPr>
              <a:t> Industries</a:t>
            </a:r>
            <a:endParaRPr lang="en-US" sz="75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D</a:t>
            </a:r>
            <a:r>
              <a:rPr lang="en-US" sz="750" spc="-60" dirty="0">
                <a:solidFill>
                  <a:srgbClr val="231F20"/>
                </a:solidFill>
                <a:latin typeface="Trebuchet MS"/>
                <a:cs typeface="Trebuchet MS"/>
              </a:rPr>
              <a:t>eveloper and </a:t>
            </a:r>
            <a:r>
              <a:rPr lang="en-US" sz="750" spc="-15" dirty="0">
                <a:solidFill>
                  <a:srgbClr val="231F20"/>
                </a:solidFill>
                <a:latin typeface="Trebuchet MS"/>
                <a:cs typeface="Trebuchet MS"/>
              </a:rPr>
              <a:t>manufacturer of adhesives, cleaners, lubricants, fragrances, and coatings</a:t>
            </a:r>
            <a:r>
              <a:rPr lang="en-US" sz="750" spc="-45" dirty="0">
                <a:solidFill>
                  <a:srgbClr val="231F20"/>
                </a:solidFill>
                <a:latin typeface="Trebuchet MS"/>
                <a:cs typeface="Trebuchet MS"/>
              </a:rPr>
              <a:t>.</a:t>
            </a:r>
            <a:endParaRPr lang="en-US" sz="750" dirty="0">
              <a:latin typeface="Trebuchet MS"/>
              <a:cs typeface="Trebuchet MS"/>
            </a:endParaRPr>
          </a:p>
          <a:p>
            <a:pPr marL="12700">
              <a:lnSpc>
                <a:spcPts val="869"/>
              </a:lnSpc>
            </a:pPr>
            <a:r>
              <a:rPr lang="en-US" sz="750" i="1" spc="-5" dirty="0">
                <a:solidFill>
                  <a:srgbClr val="231F20"/>
                </a:solidFill>
                <a:latin typeface="Trebuchet MS"/>
                <a:cs typeface="Trebuchet MS"/>
              </a:rPr>
              <a:t>Woodstock, Georgia</a:t>
            </a:r>
            <a:endParaRPr lang="en-US" sz="750" i="1" dirty="0">
              <a:latin typeface="Trebuchet MS"/>
              <a:cs typeface="Trebuchet MS"/>
            </a:endParaRPr>
          </a:p>
        </p:txBody>
      </p:sp>
      <p:pic>
        <p:nvPicPr>
          <p:cNvPr id="155" name="Picture 4">
            <a:extLst>
              <a:ext uri="{FF2B5EF4-FFF2-40B4-BE49-F238E27FC236}">
                <a16:creationId xmlns:a16="http://schemas.microsoft.com/office/drawing/2014/main" id="{825864B0-8E38-A818-38AB-BAFE00EB5C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40348" y="3714258"/>
            <a:ext cx="799208" cy="241132"/>
          </a:xfrm>
          <a:prstGeom prst="rect">
            <a:avLst/>
          </a:prstGeom>
          <a:noFill/>
          <a:extLst>
            <a:ext uri="{909E8E84-426E-40DD-AFC4-6F175D3DCCD1}">
              <a14:hiddenFill xmlns:a14="http://schemas.microsoft.com/office/drawing/2010/main">
                <a:solidFill>
                  <a:srgbClr val="FFFFFF"/>
                </a:solidFill>
              </a14:hiddenFill>
            </a:ext>
          </a:extLst>
        </p:spPr>
      </p:pic>
      <p:sp>
        <p:nvSpPr>
          <p:cNvPr id="157" name="object 14">
            <a:extLst>
              <a:ext uri="{FF2B5EF4-FFF2-40B4-BE49-F238E27FC236}">
                <a16:creationId xmlns:a16="http://schemas.microsoft.com/office/drawing/2014/main" id="{59298EFB-D4CE-FD95-E1C5-BEB8B4C61010}"/>
              </a:ext>
            </a:extLst>
          </p:cNvPr>
          <p:cNvSpPr txBox="1"/>
          <p:nvPr/>
        </p:nvSpPr>
        <p:spPr>
          <a:xfrm>
            <a:off x="274320" y="4166496"/>
            <a:ext cx="2651760" cy="487313"/>
          </a:xfrm>
          <a:prstGeom prst="rect">
            <a:avLst/>
          </a:prstGeom>
        </p:spPr>
        <p:txBody>
          <a:bodyPr vert="horz" wrap="square" lIns="0" tIns="12700" rIns="0" bIns="0" rtlCol="0">
            <a:spAutoFit/>
          </a:bodyPr>
          <a:lstStyle/>
          <a:p>
            <a:pPr marL="12700">
              <a:lnSpc>
                <a:spcPts val="955"/>
              </a:lnSpc>
              <a:spcBef>
                <a:spcPts val="100"/>
              </a:spcBef>
            </a:pPr>
            <a:r>
              <a:rPr sz="800" b="1" spc="25" dirty="0">
                <a:solidFill>
                  <a:srgbClr val="312B3D"/>
                </a:solidFill>
                <a:latin typeface="Calibri"/>
                <a:cs typeface="Calibri"/>
              </a:rPr>
              <a:t>N</a:t>
            </a:r>
            <a:r>
              <a:rPr sz="800" b="1" spc="45" dirty="0">
                <a:solidFill>
                  <a:srgbClr val="312B3D"/>
                </a:solidFill>
                <a:latin typeface="Calibri"/>
                <a:cs typeface="Calibri"/>
              </a:rPr>
              <a:t>e</a:t>
            </a:r>
            <a:r>
              <a:rPr sz="800" b="1" spc="30" dirty="0">
                <a:solidFill>
                  <a:srgbClr val="312B3D"/>
                </a:solidFill>
                <a:latin typeface="Calibri"/>
                <a:cs typeface="Calibri"/>
              </a:rPr>
              <a:t>s</a:t>
            </a:r>
            <a:r>
              <a:rPr sz="800" b="1" spc="45" dirty="0">
                <a:solidFill>
                  <a:srgbClr val="312B3D"/>
                </a:solidFill>
                <a:latin typeface="Calibri"/>
                <a:cs typeface="Calibri"/>
              </a:rPr>
              <a:t>t</a:t>
            </a:r>
            <a:r>
              <a:rPr sz="800" b="1" spc="10" dirty="0">
                <a:solidFill>
                  <a:srgbClr val="312B3D"/>
                </a:solidFill>
                <a:latin typeface="Calibri"/>
                <a:cs typeface="Calibri"/>
              </a:rPr>
              <a:t>er</a:t>
            </a:r>
            <a:r>
              <a:rPr sz="800" b="1" spc="-35" dirty="0">
                <a:solidFill>
                  <a:srgbClr val="312B3D"/>
                </a:solidFill>
                <a:latin typeface="Calibri"/>
                <a:cs typeface="Calibri"/>
              </a:rPr>
              <a:t> </a:t>
            </a:r>
            <a:r>
              <a:rPr sz="800" b="1" spc="55" dirty="0">
                <a:solidFill>
                  <a:srgbClr val="312B3D"/>
                </a:solidFill>
                <a:latin typeface="Calibri"/>
                <a:cs typeface="Calibri"/>
              </a:rPr>
              <a:t>H</a:t>
            </a:r>
            <a:r>
              <a:rPr sz="800" b="1" spc="10" dirty="0">
                <a:solidFill>
                  <a:srgbClr val="312B3D"/>
                </a:solidFill>
                <a:latin typeface="Calibri"/>
                <a:cs typeface="Calibri"/>
              </a:rPr>
              <a:t>o</a:t>
            </a:r>
            <a:r>
              <a:rPr sz="800" b="1" spc="25" dirty="0">
                <a:solidFill>
                  <a:srgbClr val="312B3D"/>
                </a:solidFill>
                <a:latin typeface="Calibri"/>
                <a:cs typeface="Calibri"/>
              </a:rPr>
              <a:t>siery</a:t>
            </a:r>
            <a:endParaRPr sz="80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D</a:t>
            </a:r>
            <a:r>
              <a:rPr sz="750" spc="-15" dirty="0">
                <a:solidFill>
                  <a:srgbClr val="231F20"/>
                </a:solidFill>
                <a:latin typeface="Trebuchet MS"/>
                <a:cs typeface="Trebuchet MS"/>
              </a:rPr>
              <a:t>esigner</a:t>
            </a:r>
            <a:r>
              <a:rPr sz="750" spc="-60"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spc="10" dirty="0">
                <a:solidFill>
                  <a:srgbClr val="231F20"/>
                </a:solidFill>
                <a:latin typeface="Trebuchet MS"/>
                <a:cs typeface="Trebuchet MS"/>
              </a:rPr>
              <a:t>man</a:t>
            </a:r>
            <a:r>
              <a:rPr sz="750" spc="5" dirty="0">
                <a:solidFill>
                  <a:srgbClr val="231F20"/>
                </a:solidFill>
                <a:latin typeface="Trebuchet MS"/>
                <a:cs typeface="Trebuchet MS"/>
              </a:rPr>
              <a:t>u</a:t>
            </a:r>
            <a:r>
              <a:rPr sz="750" spc="-30" dirty="0">
                <a:solidFill>
                  <a:srgbClr val="231F20"/>
                </a:solidFill>
                <a:latin typeface="Trebuchet MS"/>
                <a:cs typeface="Trebuchet MS"/>
              </a:rPr>
              <a:t>f</a:t>
            </a:r>
            <a:r>
              <a:rPr sz="750" dirty="0">
                <a:solidFill>
                  <a:srgbClr val="231F20"/>
                </a:solidFill>
                <a:latin typeface="Trebuchet MS"/>
                <a:cs typeface="Trebuchet MS"/>
              </a:rPr>
              <a:t>a</a:t>
            </a:r>
            <a:r>
              <a:rPr sz="750" spc="-5" dirty="0">
                <a:solidFill>
                  <a:srgbClr val="231F20"/>
                </a:solidFill>
                <a:latin typeface="Trebuchet MS"/>
                <a:cs typeface="Trebuchet MS"/>
              </a:rPr>
              <a:t>c</a:t>
            </a:r>
            <a:r>
              <a:rPr sz="750" spc="-25" dirty="0">
                <a:solidFill>
                  <a:srgbClr val="231F20"/>
                </a:solidFill>
                <a:latin typeface="Trebuchet MS"/>
                <a:cs typeface="Trebuchet MS"/>
              </a:rPr>
              <a:t>tu</a:t>
            </a:r>
            <a:r>
              <a:rPr sz="750" spc="-50" dirty="0">
                <a:solidFill>
                  <a:srgbClr val="231F20"/>
                </a:solidFill>
                <a:latin typeface="Trebuchet MS"/>
                <a:cs typeface="Trebuchet MS"/>
              </a:rPr>
              <a:t>r</a:t>
            </a:r>
            <a:r>
              <a:rPr sz="750" spc="-40" dirty="0">
                <a:solidFill>
                  <a:srgbClr val="231F20"/>
                </a:solidFill>
                <a:latin typeface="Trebuchet MS"/>
                <a:cs typeface="Trebuchet MS"/>
              </a:rPr>
              <a:t>er</a:t>
            </a:r>
            <a:r>
              <a:rPr sz="750" spc="-60" dirty="0">
                <a:solidFill>
                  <a:srgbClr val="231F20"/>
                </a:solidFill>
                <a:latin typeface="Trebuchet MS"/>
                <a:cs typeface="Trebuchet MS"/>
              </a:rPr>
              <a:t> </a:t>
            </a:r>
            <a:r>
              <a:rPr sz="750" dirty="0">
                <a:solidFill>
                  <a:srgbClr val="231F20"/>
                </a:solidFill>
                <a:latin typeface="Trebuchet MS"/>
                <a:cs typeface="Trebuchet MS"/>
              </a:rPr>
              <a:t>o</a:t>
            </a:r>
            <a:r>
              <a:rPr sz="750" spc="-20" dirty="0">
                <a:solidFill>
                  <a:srgbClr val="231F20"/>
                </a:solidFill>
                <a:latin typeface="Trebuchet MS"/>
                <a:cs typeface="Trebuchet MS"/>
              </a:rPr>
              <a:t>f</a:t>
            </a:r>
            <a:r>
              <a:rPr sz="750" spc="-60" dirty="0">
                <a:solidFill>
                  <a:srgbClr val="231F20"/>
                </a:solidFill>
                <a:latin typeface="Trebuchet MS"/>
                <a:cs typeface="Trebuchet MS"/>
              </a:rPr>
              <a:t> </a:t>
            </a:r>
            <a:r>
              <a:rPr sz="750" spc="-5" dirty="0">
                <a:solidFill>
                  <a:srgbClr val="231F20"/>
                </a:solidFill>
                <a:latin typeface="Trebuchet MS"/>
                <a:cs typeface="Trebuchet MS"/>
              </a:rPr>
              <a:t>high</a:t>
            </a:r>
            <a:r>
              <a:rPr sz="750" spc="-40" dirty="0">
                <a:solidFill>
                  <a:srgbClr val="231F20"/>
                </a:solidFill>
                <a:latin typeface="Trebuchet MS"/>
                <a:cs typeface="Trebuchet MS"/>
              </a:rPr>
              <a:t> </a:t>
            </a:r>
            <a:r>
              <a:rPr sz="750" spc="-25" dirty="0">
                <a:solidFill>
                  <a:srgbClr val="231F20"/>
                </a:solidFill>
                <a:latin typeface="Trebuchet MS"/>
                <a:cs typeface="Trebuchet MS"/>
              </a:rPr>
              <a:t>per</a:t>
            </a:r>
            <a:r>
              <a:rPr sz="750" spc="-40" dirty="0">
                <a:solidFill>
                  <a:srgbClr val="231F20"/>
                </a:solidFill>
                <a:latin typeface="Trebuchet MS"/>
                <a:cs typeface="Trebuchet MS"/>
              </a:rPr>
              <a:t>f</a:t>
            </a:r>
            <a:r>
              <a:rPr sz="750" spc="-5" dirty="0">
                <a:solidFill>
                  <a:srgbClr val="231F20"/>
                </a:solidFill>
                <a:latin typeface="Trebuchet MS"/>
                <a:cs typeface="Trebuchet MS"/>
              </a:rPr>
              <a:t>ormance ou</a:t>
            </a:r>
            <a:r>
              <a:rPr sz="750" spc="-10" dirty="0">
                <a:solidFill>
                  <a:srgbClr val="231F20"/>
                </a:solidFill>
                <a:latin typeface="Trebuchet MS"/>
                <a:cs typeface="Trebuchet MS"/>
              </a:rPr>
              <a:t>t</a:t>
            </a:r>
            <a:r>
              <a:rPr sz="750" spc="-5" dirty="0">
                <a:solidFill>
                  <a:srgbClr val="231F20"/>
                </a:solidFill>
                <a:latin typeface="Trebuchet MS"/>
                <a:cs typeface="Trebuchet MS"/>
              </a:rPr>
              <a:t>door</a:t>
            </a:r>
            <a:r>
              <a:rPr sz="750" spc="-60" dirty="0">
                <a:solidFill>
                  <a:srgbClr val="231F20"/>
                </a:solidFill>
                <a:latin typeface="Trebuchet MS"/>
                <a:cs typeface="Trebuchet MS"/>
              </a:rPr>
              <a:t> </a:t>
            </a:r>
            <a:r>
              <a:rPr sz="750" spc="-40" dirty="0">
                <a:solidFill>
                  <a:srgbClr val="231F20"/>
                </a:solidFill>
                <a:latin typeface="Trebuchet MS"/>
                <a:cs typeface="Trebuchet MS"/>
              </a:rPr>
              <a:t>w</a:t>
            </a:r>
            <a:r>
              <a:rPr sz="750" spc="-15" dirty="0">
                <a:solidFill>
                  <a:srgbClr val="231F20"/>
                </a:solidFill>
                <a:latin typeface="Trebuchet MS"/>
                <a:cs typeface="Trebuchet MS"/>
              </a:rPr>
              <a:t>ool</a:t>
            </a:r>
            <a:r>
              <a:rPr sz="750" spc="-40" dirty="0">
                <a:solidFill>
                  <a:srgbClr val="231F20"/>
                </a:solidFill>
                <a:latin typeface="Trebuchet MS"/>
                <a:cs typeface="Trebuchet MS"/>
              </a:rPr>
              <a:t> </a:t>
            </a:r>
            <a:r>
              <a:rPr sz="750" spc="5" dirty="0">
                <a:solidFill>
                  <a:srgbClr val="231F20"/>
                </a:solidFill>
                <a:latin typeface="Trebuchet MS"/>
                <a:cs typeface="Trebuchet MS"/>
              </a:rPr>
              <a:t>soc</a:t>
            </a:r>
            <a:r>
              <a:rPr sz="750" spc="-5" dirty="0">
                <a:solidFill>
                  <a:srgbClr val="231F20"/>
                </a:solidFill>
                <a:latin typeface="Trebuchet MS"/>
                <a:cs typeface="Trebuchet MS"/>
              </a:rPr>
              <a:t>k</a:t>
            </a:r>
            <a:r>
              <a:rPr sz="750" spc="-45" dirty="0">
                <a:solidFill>
                  <a:srgbClr val="231F20"/>
                </a:solidFill>
                <a:latin typeface="Trebuchet MS"/>
                <a:cs typeface="Trebuchet MS"/>
              </a:rPr>
              <a:t>s.</a:t>
            </a:r>
            <a:endParaRPr sz="750" dirty="0">
              <a:latin typeface="Trebuchet MS"/>
              <a:cs typeface="Trebuchet MS"/>
            </a:endParaRPr>
          </a:p>
          <a:p>
            <a:pPr marL="12700">
              <a:lnSpc>
                <a:spcPts val="869"/>
              </a:lnSpc>
            </a:pPr>
            <a:r>
              <a:rPr sz="750" i="1" spc="-5" dirty="0">
                <a:solidFill>
                  <a:srgbClr val="231F20"/>
                </a:solidFill>
                <a:latin typeface="Trebuchet MS"/>
                <a:cs typeface="Trebuchet MS"/>
              </a:rPr>
              <a:t>Mt.</a:t>
            </a:r>
            <a:r>
              <a:rPr sz="750" i="1" spc="-114" dirty="0">
                <a:solidFill>
                  <a:srgbClr val="231F20"/>
                </a:solidFill>
                <a:latin typeface="Trebuchet MS"/>
                <a:cs typeface="Trebuchet MS"/>
              </a:rPr>
              <a:t> </a:t>
            </a:r>
            <a:r>
              <a:rPr sz="750" i="1" spc="-10" dirty="0">
                <a:solidFill>
                  <a:srgbClr val="231F20"/>
                </a:solidFill>
                <a:latin typeface="Trebuchet MS"/>
                <a:cs typeface="Trebuchet MS"/>
              </a:rPr>
              <a:t>Air</a:t>
            </a:r>
            <a:r>
              <a:rPr sz="750" i="1" spc="-55" dirty="0">
                <a:solidFill>
                  <a:srgbClr val="231F20"/>
                </a:solidFill>
                <a:latin typeface="Trebuchet MS"/>
                <a:cs typeface="Trebuchet MS"/>
              </a:rPr>
              <a:t>y</a:t>
            </a:r>
            <a:r>
              <a:rPr sz="750" i="1" spc="-100" dirty="0">
                <a:solidFill>
                  <a:srgbClr val="231F20"/>
                </a:solidFill>
                <a:latin typeface="Trebuchet MS"/>
                <a:cs typeface="Trebuchet MS"/>
              </a:rPr>
              <a:t>,</a:t>
            </a:r>
            <a:r>
              <a:rPr lang="en-US" sz="750" i="1" spc="-95" dirty="0">
                <a:solidFill>
                  <a:srgbClr val="231F20"/>
                </a:solidFill>
                <a:latin typeface="Trebuchet MS"/>
                <a:cs typeface="Trebuchet MS"/>
              </a:rPr>
              <a:t> </a:t>
            </a:r>
            <a:r>
              <a:rPr sz="750" i="1" spc="5" dirty="0">
                <a:solidFill>
                  <a:srgbClr val="231F20"/>
                </a:solidFill>
                <a:latin typeface="Trebuchet MS"/>
                <a:cs typeface="Trebuchet MS"/>
              </a:rPr>
              <a:t>North</a:t>
            </a:r>
            <a:r>
              <a:rPr sz="750" i="1" spc="-60" dirty="0">
                <a:solidFill>
                  <a:srgbClr val="231F20"/>
                </a:solidFill>
                <a:latin typeface="Trebuchet MS"/>
                <a:cs typeface="Trebuchet MS"/>
              </a:rPr>
              <a:t> </a:t>
            </a:r>
            <a:r>
              <a:rPr sz="750" i="1" dirty="0">
                <a:solidFill>
                  <a:srgbClr val="231F20"/>
                </a:solidFill>
                <a:latin typeface="Trebuchet MS"/>
                <a:cs typeface="Trebuchet MS"/>
              </a:rPr>
              <a:t>Ca</a:t>
            </a:r>
            <a:r>
              <a:rPr sz="750" i="1" spc="-15" dirty="0">
                <a:solidFill>
                  <a:srgbClr val="231F20"/>
                </a:solidFill>
                <a:latin typeface="Trebuchet MS"/>
                <a:cs typeface="Trebuchet MS"/>
              </a:rPr>
              <a:t>r</a:t>
            </a:r>
            <a:r>
              <a:rPr sz="750" i="1" spc="-10" dirty="0">
                <a:solidFill>
                  <a:srgbClr val="231F20"/>
                </a:solidFill>
                <a:latin typeface="Trebuchet MS"/>
                <a:cs typeface="Trebuchet MS"/>
              </a:rPr>
              <a:t>olina</a:t>
            </a:r>
            <a:endParaRPr sz="750" i="1" dirty="0">
              <a:latin typeface="Trebuchet MS"/>
              <a:cs typeface="Trebuchet MS"/>
            </a:endParaRPr>
          </a:p>
        </p:txBody>
      </p:sp>
      <p:pic>
        <p:nvPicPr>
          <p:cNvPr id="159" name="object 64">
            <a:extLst>
              <a:ext uri="{FF2B5EF4-FFF2-40B4-BE49-F238E27FC236}">
                <a16:creationId xmlns:a16="http://schemas.microsoft.com/office/drawing/2014/main" id="{94BC1178-6232-018B-1540-65184D355396}"/>
              </a:ext>
            </a:extLst>
          </p:cNvPr>
          <p:cNvPicPr/>
          <p:nvPr/>
        </p:nvPicPr>
        <p:blipFill>
          <a:blip r:embed="rId14" cstate="print"/>
          <a:stretch>
            <a:fillRect/>
          </a:stretch>
        </p:blipFill>
        <p:spPr>
          <a:xfrm>
            <a:off x="3091527" y="4262577"/>
            <a:ext cx="619592" cy="295150"/>
          </a:xfrm>
          <a:prstGeom prst="rect">
            <a:avLst/>
          </a:prstGeom>
        </p:spPr>
      </p:pic>
      <p:sp>
        <p:nvSpPr>
          <p:cNvPr id="160" name="object 14">
            <a:extLst>
              <a:ext uri="{FF2B5EF4-FFF2-40B4-BE49-F238E27FC236}">
                <a16:creationId xmlns:a16="http://schemas.microsoft.com/office/drawing/2014/main" id="{A98936F4-A22C-3903-038A-B663944330DB}"/>
              </a:ext>
            </a:extLst>
          </p:cNvPr>
          <p:cNvSpPr txBox="1"/>
          <p:nvPr/>
        </p:nvSpPr>
        <p:spPr>
          <a:xfrm>
            <a:off x="3931920" y="4160887"/>
            <a:ext cx="2651760" cy="487313"/>
          </a:xfrm>
          <a:prstGeom prst="rect">
            <a:avLst/>
          </a:prstGeom>
        </p:spPr>
        <p:txBody>
          <a:bodyPr vert="horz" wrap="square" lIns="0" tIns="12700" rIns="0" bIns="0" rtlCol="0">
            <a:spAutoFit/>
          </a:bodyPr>
          <a:lstStyle/>
          <a:p>
            <a:pPr marL="12700">
              <a:lnSpc>
                <a:spcPts val="955"/>
              </a:lnSpc>
              <a:spcBef>
                <a:spcPts val="100"/>
              </a:spcBef>
            </a:pPr>
            <a:r>
              <a:rPr lang="en-US" sz="750" b="1" spc="25" dirty="0">
                <a:solidFill>
                  <a:srgbClr val="312B3D"/>
                </a:solidFill>
                <a:latin typeface="Calibri"/>
                <a:cs typeface="Calibri"/>
              </a:rPr>
              <a:t>Acacia</a:t>
            </a:r>
            <a:endParaRPr lang="en-US" sz="75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Provider of home health, hospice, and palliative services.</a:t>
            </a:r>
            <a:endParaRPr lang="en-US" sz="750" dirty="0">
              <a:latin typeface="Trebuchet MS"/>
              <a:cs typeface="Trebuchet MS"/>
            </a:endParaRPr>
          </a:p>
          <a:p>
            <a:pPr marL="12700">
              <a:lnSpc>
                <a:spcPts val="869"/>
              </a:lnSpc>
            </a:pPr>
            <a:r>
              <a:rPr lang="en-US" sz="750" i="1" spc="-5" dirty="0">
                <a:solidFill>
                  <a:srgbClr val="231F20"/>
                </a:solidFill>
                <a:latin typeface="Trebuchet MS"/>
                <a:cs typeface="Trebuchet MS"/>
              </a:rPr>
              <a:t>Orange County, California</a:t>
            </a:r>
            <a:endParaRPr lang="en-US" sz="750" i="1" dirty="0">
              <a:latin typeface="Trebuchet MS"/>
              <a:cs typeface="Trebuchet MS"/>
            </a:endParaRPr>
          </a:p>
        </p:txBody>
      </p:sp>
      <p:pic>
        <p:nvPicPr>
          <p:cNvPr id="161" name="Picture 160" descr="Logo, company name&#10;&#10;Description automatically generated">
            <a:extLst>
              <a:ext uri="{FF2B5EF4-FFF2-40B4-BE49-F238E27FC236}">
                <a16:creationId xmlns:a16="http://schemas.microsoft.com/office/drawing/2014/main" id="{ADFB707B-6C19-61CE-653E-DCE887525AF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69012" y="4232241"/>
            <a:ext cx="741880" cy="363818"/>
          </a:xfrm>
          <a:prstGeom prst="rect">
            <a:avLst/>
          </a:prstGeom>
        </p:spPr>
      </p:pic>
      <p:sp>
        <p:nvSpPr>
          <p:cNvPr id="166" name="object 15">
            <a:extLst>
              <a:ext uri="{FF2B5EF4-FFF2-40B4-BE49-F238E27FC236}">
                <a16:creationId xmlns:a16="http://schemas.microsoft.com/office/drawing/2014/main" id="{16040E64-A817-48DD-7633-DCCAD56D9811}"/>
              </a:ext>
            </a:extLst>
          </p:cNvPr>
          <p:cNvSpPr txBox="1"/>
          <p:nvPr/>
        </p:nvSpPr>
        <p:spPr>
          <a:xfrm>
            <a:off x="274320" y="4770487"/>
            <a:ext cx="2651760" cy="487313"/>
          </a:xfrm>
          <a:prstGeom prst="rect">
            <a:avLst/>
          </a:prstGeom>
        </p:spPr>
        <p:txBody>
          <a:bodyPr vert="horz" wrap="square" lIns="0" tIns="12700" rIns="0" bIns="0" rtlCol="0">
            <a:spAutoFit/>
          </a:bodyPr>
          <a:lstStyle/>
          <a:p>
            <a:pPr marL="12700">
              <a:lnSpc>
                <a:spcPts val="955"/>
              </a:lnSpc>
              <a:spcBef>
                <a:spcPts val="100"/>
              </a:spcBef>
            </a:pPr>
            <a:r>
              <a:rPr sz="800" b="1" spc="25" dirty="0">
                <a:solidFill>
                  <a:srgbClr val="312B3D"/>
                </a:solidFill>
                <a:latin typeface="Calibri"/>
                <a:cs typeface="Calibri"/>
              </a:rPr>
              <a:t>Gartner</a:t>
            </a:r>
            <a:endParaRPr sz="80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D</a:t>
            </a:r>
            <a:r>
              <a:rPr sz="750" spc="5" dirty="0">
                <a:solidFill>
                  <a:srgbClr val="231F20"/>
                </a:solidFill>
                <a:latin typeface="Trebuchet MS"/>
                <a:cs typeface="Trebuchet MS"/>
              </a:rPr>
              <a:t>esign</a:t>
            </a:r>
            <a:r>
              <a:rPr lang="en-US" sz="750" spc="5" dirty="0">
                <a:solidFill>
                  <a:srgbClr val="231F20"/>
                </a:solidFill>
                <a:latin typeface="Trebuchet MS"/>
                <a:cs typeface="Trebuchet MS"/>
              </a:rPr>
              <a:t>er</a:t>
            </a:r>
            <a:r>
              <a:rPr sz="750" spc="-40" dirty="0">
                <a:solidFill>
                  <a:srgbClr val="231F20"/>
                </a:solidFill>
                <a:latin typeface="Trebuchet MS"/>
                <a:cs typeface="Trebuchet MS"/>
              </a:rPr>
              <a:t> </a:t>
            </a:r>
            <a:r>
              <a:rPr lang="en-US" sz="750" spc="5" dirty="0">
                <a:solidFill>
                  <a:srgbClr val="231F20"/>
                </a:solidFill>
                <a:latin typeface="Trebuchet MS"/>
                <a:cs typeface="Trebuchet MS"/>
              </a:rPr>
              <a:t>of </a:t>
            </a:r>
            <a:r>
              <a:rPr sz="750" spc="-15" dirty="0">
                <a:solidFill>
                  <a:srgbClr val="231F20"/>
                </a:solidFill>
                <a:latin typeface="Trebuchet MS"/>
                <a:cs typeface="Trebuchet MS"/>
              </a:rPr>
              <a:t>various</a:t>
            </a:r>
            <a:r>
              <a:rPr sz="750" spc="-40" dirty="0">
                <a:solidFill>
                  <a:srgbClr val="231F20"/>
                </a:solidFill>
                <a:latin typeface="Trebuchet MS"/>
                <a:cs typeface="Trebuchet MS"/>
              </a:rPr>
              <a:t> </a:t>
            </a:r>
            <a:r>
              <a:rPr sz="750" spc="-15" dirty="0">
                <a:solidFill>
                  <a:srgbClr val="231F20"/>
                </a:solidFill>
                <a:latin typeface="Trebuchet MS"/>
                <a:cs typeface="Trebuchet MS"/>
              </a:rPr>
              <a:t>stationery</a:t>
            </a:r>
            <a:r>
              <a:rPr sz="750" spc="-55" dirty="0">
                <a:solidFill>
                  <a:srgbClr val="231F20"/>
                </a:solidFill>
                <a:latin typeface="Trebuchet MS"/>
                <a:cs typeface="Trebuchet MS"/>
              </a:rPr>
              <a:t> </a:t>
            </a:r>
            <a:r>
              <a:rPr sz="750" spc="5" dirty="0">
                <a:solidFill>
                  <a:srgbClr val="231F20"/>
                </a:solidFill>
                <a:latin typeface="Trebuchet MS"/>
                <a:cs typeface="Trebuchet MS"/>
              </a:rPr>
              <a:t>and</a:t>
            </a:r>
            <a:r>
              <a:rPr sz="750" spc="-35" dirty="0">
                <a:solidFill>
                  <a:srgbClr val="231F20"/>
                </a:solidFill>
                <a:latin typeface="Trebuchet MS"/>
                <a:cs typeface="Trebuchet MS"/>
              </a:rPr>
              <a:t> </a:t>
            </a:r>
            <a:r>
              <a:rPr sz="750" spc="-25" dirty="0">
                <a:solidFill>
                  <a:srgbClr val="231F20"/>
                </a:solidFill>
                <a:latin typeface="Trebuchet MS"/>
                <a:cs typeface="Trebuchet MS"/>
              </a:rPr>
              <a:t>gift</a:t>
            </a:r>
            <a:r>
              <a:rPr sz="750" spc="-40" dirty="0">
                <a:solidFill>
                  <a:srgbClr val="231F20"/>
                </a:solidFill>
                <a:latin typeface="Trebuchet MS"/>
                <a:cs typeface="Trebuchet MS"/>
              </a:rPr>
              <a:t> </a:t>
            </a:r>
            <a:r>
              <a:rPr sz="750" spc="-5" dirty="0">
                <a:solidFill>
                  <a:srgbClr val="231F20"/>
                </a:solidFill>
                <a:latin typeface="Trebuchet MS"/>
                <a:cs typeface="Trebuchet MS"/>
              </a:rPr>
              <a:t>products</a:t>
            </a:r>
            <a:r>
              <a:rPr lang="en-US" sz="750" spc="-5" dirty="0">
                <a:solidFill>
                  <a:srgbClr val="231F20"/>
                </a:solidFill>
                <a:latin typeface="Trebuchet MS"/>
                <a:cs typeface="Trebuchet MS"/>
              </a:rPr>
              <a:t> for sale</a:t>
            </a:r>
            <a:r>
              <a:rPr sz="750" spc="-5" dirty="0">
                <a:solidFill>
                  <a:srgbClr val="231F20"/>
                </a:solidFill>
                <a:latin typeface="Trebuchet MS"/>
                <a:cs typeface="Trebuchet MS"/>
              </a:rPr>
              <a:t> </a:t>
            </a:r>
            <a:r>
              <a:rPr sz="750" spc="-210" dirty="0">
                <a:solidFill>
                  <a:srgbClr val="231F20"/>
                </a:solidFill>
                <a:latin typeface="Trebuchet MS"/>
                <a:cs typeface="Trebuchet MS"/>
              </a:rPr>
              <a:t> </a:t>
            </a:r>
            <a:r>
              <a:rPr sz="750" spc="-25" dirty="0">
                <a:solidFill>
                  <a:srgbClr val="231F20"/>
                </a:solidFill>
                <a:latin typeface="Trebuchet MS"/>
                <a:cs typeface="Trebuchet MS"/>
              </a:rPr>
              <a:t>t</a:t>
            </a:r>
            <a:r>
              <a:rPr sz="750" spc="10" dirty="0">
                <a:solidFill>
                  <a:srgbClr val="231F20"/>
                </a:solidFill>
                <a:latin typeface="Trebuchet MS"/>
                <a:cs typeface="Trebuchet MS"/>
              </a:rPr>
              <a:t>o</a:t>
            </a:r>
            <a:r>
              <a:rPr sz="750" spc="-40" dirty="0">
                <a:solidFill>
                  <a:srgbClr val="231F20"/>
                </a:solidFill>
                <a:latin typeface="Trebuchet MS"/>
                <a:cs typeface="Trebuchet MS"/>
              </a:rPr>
              <a:t> </a:t>
            </a:r>
            <a:r>
              <a:rPr sz="750" spc="25" dirty="0">
                <a:solidFill>
                  <a:srgbClr val="231F20"/>
                </a:solidFill>
                <a:latin typeface="Trebuchet MS"/>
                <a:cs typeface="Trebuchet MS"/>
              </a:rPr>
              <a:t>mass</a:t>
            </a:r>
            <a:r>
              <a:rPr sz="750" spc="-40" dirty="0">
                <a:solidFill>
                  <a:srgbClr val="231F20"/>
                </a:solidFill>
                <a:latin typeface="Trebuchet MS"/>
                <a:cs typeface="Trebuchet MS"/>
              </a:rPr>
              <a:t> </a:t>
            </a:r>
            <a:r>
              <a:rPr sz="750" spc="-15" dirty="0">
                <a:solidFill>
                  <a:srgbClr val="231F20"/>
                </a:solidFill>
                <a:latin typeface="Trebuchet MS"/>
                <a:cs typeface="Trebuchet MS"/>
              </a:rPr>
              <a:t>me</a:t>
            </a:r>
            <a:r>
              <a:rPr sz="750" spc="-35" dirty="0">
                <a:solidFill>
                  <a:srgbClr val="231F20"/>
                </a:solidFill>
                <a:latin typeface="Trebuchet MS"/>
                <a:cs typeface="Trebuchet MS"/>
              </a:rPr>
              <a:t>r</a:t>
            </a:r>
            <a:r>
              <a:rPr sz="750" spc="5" dirty="0">
                <a:solidFill>
                  <a:srgbClr val="231F20"/>
                </a:solidFill>
                <a:latin typeface="Trebuchet MS"/>
                <a:cs typeface="Trebuchet MS"/>
              </a:rPr>
              <a:t>cha</a:t>
            </a:r>
            <a:r>
              <a:rPr sz="750" spc="-5" dirty="0">
                <a:solidFill>
                  <a:srgbClr val="231F20"/>
                </a:solidFill>
                <a:latin typeface="Trebuchet MS"/>
                <a:cs typeface="Trebuchet MS"/>
              </a:rPr>
              <a:t>n</a:t>
            </a:r>
            <a:r>
              <a:rPr sz="750" spc="-35" dirty="0">
                <a:solidFill>
                  <a:srgbClr val="231F20"/>
                </a:solidFill>
                <a:latin typeface="Trebuchet MS"/>
                <a:cs typeface="Trebuchet MS"/>
              </a:rPr>
              <a:t>ts,</a:t>
            </a:r>
            <a:r>
              <a:rPr sz="750" spc="-80" dirty="0">
                <a:solidFill>
                  <a:srgbClr val="231F20"/>
                </a:solidFill>
                <a:latin typeface="Trebuchet MS"/>
                <a:cs typeface="Trebuchet MS"/>
              </a:rPr>
              <a:t> </a:t>
            </a:r>
            <a:r>
              <a:rPr sz="750" spc="-35" dirty="0">
                <a:solidFill>
                  <a:srgbClr val="231F20"/>
                </a:solidFill>
                <a:latin typeface="Trebuchet MS"/>
                <a:cs typeface="Trebuchet MS"/>
              </a:rPr>
              <a:t>online,</a:t>
            </a:r>
            <a:r>
              <a:rPr sz="750" spc="-80"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dirty="0">
                <a:solidFill>
                  <a:srgbClr val="231F20"/>
                </a:solidFill>
                <a:latin typeface="Trebuchet MS"/>
                <a:cs typeface="Trebuchet MS"/>
              </a:rPr>
              <a:t>o</a:t>
            </a:r>
            <a:r>
              <a:rPr sz="750" spc="-25" dirty="0">
                <a:solidFill>
                  <a:srgbClr val="231F20"/>
                </a:solidFill>
                <a:latin typeface="Trebuchet MS"/>
                <a:cs typeface="Trebuchet MS"/>
              </a:rPr>
              <a:t>ther</a:t>
            </a:r>
            <a:r>
              <a:rPr sz="750" spc="-60" dirty="0">
                <a:solidFill>
                  <a:srgbClr val="231F20"/>
                </a:solidFill>
                <a:latin typeface="Trebuchet MS"/>
                <a:cs typeface="Trebuchet MS"/>
              </a:rPr>
              <a:t> </a:t>
            </a:r>
            <a:r>
              <a:rPr sz="750" spc="-80" dirty="0">
                <a:solidFill>
                  <a:srgbClr val="231F20"/>
                </a:solidFill>
                <a:latin typeface="Trebuchet MS"/>
                <a:cs typeface="Trebuchet MS"/>
              </a:rPr>
              <a:t>r</a:t>
            </a:r>
            <a:r>
              <a:rPr sz="750" spc="-40" dirty="0">
                <a:solidFill>
                  <a:srgbClr val="231F20"/>
                </a:solidFill>
                <a:latin typeface="Trebuchet MS"/>
                <a:cs typeface="Trebuchet MS"/>
              </a:rPr>
              <a:t>etaile</a:t>
            </a:r>
            <a:r>
              <a:rPr sz="750" spc="-50" dirty="0">
                <a:solidFill>
                  <a:srgbClr val="231F20"/>
                </a:solidFill>
                <a:latin typeface="Trebuchet MS"/>
                <a:cs typeface="Trebuchet MS"/>
              </a:rPr>
              <a:t>r</a:t>
            </a:r>
            <a:r>
              <a:rPr sz="750" spc="-45" dirty="0">
                <a:solidFill>
                  <a:srgbClr val="231F20"/>
                </a:solidFill>
                <a:latin typeface="Trebuchet MS"/>
                <a:cs typeface="Trebuchet MS"/>
              </a:rPr>
              <a:t>s.</a:t>
            </a:r>
            <a:endParaRPr sz="750" dirty="0">
              <a:latin typeface="Trebuchet MS"/>
              <a:cs typeface="Trebuchet MS"/>
            </a:endParaRPr>
          </a:p>
          <a:p>
            <a:pPr marL="12700">
              <a:lnSpc>
                <a:spcPts val="869"/>
              </a:lnSpc>
            </a:pPr>
            <a:r>
              <a:rPr sz="750" i="1" spc="-10" dirty="0">
                <a:solidFill>
                  <a:srgbClr val="231F20"/>
                </a:solidFill>
                <a:latin typeface="Trebuchet MS"/>
                <a:cs typeface="Trebuchet MS"/>
              </a:rPr>
              <a:t>Still</a:t>
            </a:r>
            <a:r>
              <a:rPr sz="750" i="1" spc="-30" dirty="0">
                <a:solidFill>
                  <a:srgbClr val="231F20"/>
                </a:solidFill>
                <a:latin typeface="Trebuchet MS"/>
                <a:cs typeface="Trebuchet MS"/>
              </a:rPr>
              <a:t>w</a:t>
            </a:r>
            <a:r>
              <a:rPr sz="750" i="1" spc="-10" dirty="0">
                <a:solidFill>
                  <a:srgbClr val="231F20"/>
                </a:solidFill>
                <a:latin typeface="Trebuchet MS"/>
                <a:cs typeface="Trebuchet MS"/>
              </a:rPr>
              <a:t>a</a:t>
            </a:r>
            <a:r>
              <a:rPr sz="750" i="1" spc="-5" dirty="0">
                <a:solidFill>
                  <a:srgbClr val="231F20"/>
                </a:solidFill>
                <a:latin typeface="Trebuchet MS"/>
                <a:cs typeface="Trebuchet MS"/>
              </a:rPr>
              <a:t>t</a:t>
            </a:r>
            <a:r>
              <a:rPr sz="750" i="1" spc="-30" dirty="0">
                <a:solidFill>
                  <a:srgbClr val="231F20"/>
                </a:solidFill>
                <a:latin typeface="Trebuchet MS"/>
                <a:cs typeface="Trebuchet MS"/>
              </a:rPr>
              <a:t>e</a:t>
            </a:r>
            <a:r>
              <a:rPr sz="750" i="1" spc="-65" dirty="0">
                <a:solidFill>
                  <a:srgbClr val="231F20"/>
                </a:solidFill>
                <a:latin typeface="Trebuchet MS"/>
                <a:cs typeface="Trebuchet MS"/>
              </a:rPr>
              <a:t>r</a:t>
            </a:r>
            <a:r>
              <a:rPr sz="750" i="1" spc="-100" dirty="0">
                <a:solidFill>
                  <a:srgbClr val="231F20"/>
                </a:solidFill>
                <a:latin typeface="Trebuchet MS"/>
                <a:cs typeface="Trebuchet MS"/>
              </a:rPr>
              <a:t>,</a:t>
            </a:r>
            <a:r>
              <a:rPr lang="en-US" sz="750" i="1" spc="-95" dirty="0">
                <a:solidFill>
                  <a:srgbClr val="231F20"/>
                </a:solidFill>
                <a:latin typeface="Trebuchet MS"/>
                <a:cs typeface="Trebuchet MS"/>
              </a:rPr>
              <a:t> </a:t>
            </a:r>
            <a:r>
              <a:rPr sz="750" i="1" spc="20" dirty="0">
                <a:solidFill>
                  <a:srgbClr val="231F20"/>
                </a:solidFill>
                <a:latin typeface="Trebuchet MS"/>
                <a:cs typeface="Trebuchet MS"/>
              </a:rPr>
              <a:t>Minnes</a:t>
            </a:r>
            <a:r>
              <a:rPr sz="750" i="1" spc="10" dirty="0">
                <a:solidFill>
                  <a:srgbClr val="231F20"/>
                </a:solidFill>
                <a:latin typeface="Trebuchet MS"/>
                <a:cs typeface="Trebuchet MS"/>
              </a:rPr>
              <a:t>o</a:t>
            </a:r>
            <a:r>
              <a:rPr sz="750" i="1" spc="5" dirty="0">
                <a:solidFill>
                  <a:srgbClr val="231F20"/>
                </a:solidFill>
                <a:latin typeface="Trebuchet MS"/>
                <a:cs typeface="Trebuchet MS"/>
              </a:rPr>
              <a:t>ta</a:t>
            </a:r>
            <a:endParaRPr sz="750" i="1" dirty="0">
              <a:latin typeface="Trebuchet MS"/>
              <a:cs typeface="Trebuchet MS"/>
            </a:endParaRPr>
          </a:p>
        </p:txBody>
      </p:sp>
      <p:pic>
        <p:nvPicPr>
          <p:cNvPr id="170" name="object 57">
            <a:extLst>
              <a:ext uri="{FF2B5EF4-FFF2-40B4-BE49-F238E27FC236}">
                <a16:creationId xmlns:a16="http://schemas.microsoft.com/office/drawing/2014/main" id="{62814501-BD89-68B0-A98D-40B1E2AEE90E}"/>
              </a:ext>
            </a:extLst>
          </p:cNvPr>
          <p:cNvPicPr/>
          <p:nvPr/>
        </p:nvPicPr>
        <p:blipFill>
          <a:blip r:embed="rId16" cstate="print"/>
          <a:stretch>
            <a:fillRect/>
          </a:stretch>
        </p:blipFill>
        <p:spPr>
          <a:xfrm>
            <a:off x="2990236" y="4981368"/>
            <a:ext cx="822175" cy="134428"/>
          </a:xfrm>
          <a:prstGeom prst="rect">
            <a:avLst/>
          </a:prstGeom>
        </p:spPr>
      </p:pic>
      <p:sp>
        <p:nvSpPr>
          <p:cNvPr id="177" name="object 14">
            <a:extLst>
              <a:ext uri="{FF2B5EF4-FFF2-40B4-BE49-F238E27FC236}">
                <a16:creationId xmlns:a16="http://schemas.microsoft.com/office/drawing/2014/main" id="{D971CC59-5529-402C-0A3A-40327CA772F8}"/>
              </a:ext>
            </a:extLst>
          </p:cNvPr>
          <p:cNvSpPr txBox="1"/>
          <p:nvPr/>
        </p:nvSpPr>
        <p:spPr>
          <a:xfrm>
            <a:off x="3931920" y="4770487"/>
            <a:ext cx="2651760" cy="487313"/>
          </a:xfrm>
          <a:prstGeom prst="rect">
            <a:avLst/>
          </a:prstGeom>
        </p:spPr>
        <p:txBody>
          <a:bodyPr vert="horz" wrap="square" lIns="0" tIns="12700" rIns="0" bIns="0" rtlCol="0">
            <a:spAutoFit/>
          </a:bodyPr>
          <a:lstStyle/>
          <a:p>
            <a:pPr marL="12700">
              <a:lnSpc>
                <a:spcPts val="955"/>
              </a:lnSpc>
              <a:spcBef>
                <a:spcPts val="100"/>
              </a:spcBef>
            </a:pPr>
            <a:r>
              <a:rPr lang="en-US" sz="750" b="1" spc="25" dirty="0" err="1">
                <a:solidFill>
                  <a:srgbClr val="312B3D"/>
                </a:solidFill>
                <a:latin typeface="Calibri"/>
                <a:cs typeface="Calibri"/>
              </a:rPr>
              <a:t>Displayit</a:t>
            </a:r>
            <a:r>
              <a:rPr lang="en-US" sz="750" b="1" spc="25" dirty="0">
                <a:solidFill>
                  <a:srgbClr val="312B3D"/>
                </a:solidFill>
                <a:latin typeface="Calibri"/>
                <a:cs typeface="Calibri"/>
              </a:rPr>
              <a:t>, Inc.</a:t>
            </a:r>
            <a:endParaRPr lang="en-US" sz="75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Designer, manufacturer, and installer of custom structural branded solutions.</a:t>
            </a:r>
            <a:endParaRPr lang="en-US" sz="750" dirty="0">
              <a:latin typeface="Trebuchet MS"/>
              <a:cs typeface="Trebuchet MS"/>
            </a:endParaRPr>
          </a:p>
          <a:p>
            <a:pPr marL="12700">
              <a:lnSpc>
                <a:spcPts val="869"/>
              </a:lnSpc>
            </a:pPr>
            <a:r>
              <a:rPr lang="en-US" sz="750" i="1" spc="-5" dirty="0">
                <a:solidFill>
                  <a:srgbClr val="231F20"/>
                </a:solidFill>
                <a:latin typeface="Trebuchet MS"/>
                <a:cs typeface="Trebuchet MS"/>
              </a:rPr>
              <a:t>Irvine, California</a:t>
            </a:r>
            <a:endParaRPr lang="en-US" sz="750" i="1" dirty="0">
              <a:latin typeface="Trebuchet MS"/>
              <a:cs typeface="Trebuchet MS"/>
            </a:endParaRPr>
          </a:p>
        </p:txBody>
      </p:sp>
      <p:pic>
        <p:nvPicPr>
          <p:cNvPr id="178" name="Picture 177" descr="A black and white logo&#10;&#10;Description automatically generated with low confidence">
            <a:extLst>
              <a:ext uri="{FF2B5EF4-FFF2-40B4-BE49-F238E27FC236}">
                <a16:creationId xmlns:a16="http://schemas.microsoft.com/office/drawing/2014/main" id="{4FF1FBF0-2F62-0E59-69BD-4C584408E2B8}"/>
              </a:ext>
            </a:extLst>
          </p:cNvPr>
          <p:cNvPicPr>
            <a:picLocks noChangeAspect="1"/>
          </p:cNvPicPr>
          <p:nvPr/>
        </p:nvPicPr>
        <p:blipFill rotWithShape="1">
          <a:blip r:embed="rId17"/>
          <a:srcRect l="17184" t="17732" r="17763" b="16990"/>
          <a:stretch/>
        </p:blipFill>
        <p:spPr>
          <a:xfrm>
            <a:off x="6829794" y="4839138"/>
            <a:ext cx="420317" cy="421766"/>
          </a:xfrm>
          <a:prstGeom prst="rect">
            <a:avLst/>
          </a:prstGeom>
        </p:spPr>
      </p:pic>
      <p:sp>
        <p:nvSpPr>
          <p:cNvPr id="182" name="object 30">
            <a:extLst>
              <a:ext uri="{FF2B5EF4-FFF2-40B4-BE49-F238E27FC236}">
                <a16:creationId xmlns:a16="http://schemas.microsoft.com/office/drawing/2014/main" id="{61F3D71C-B05F-5FBD-F306-C87D4E96FB32}"/>
              </a:ext>
            </a:extLst>
          </p:cNvPr>
          <p:cNvSpPr txBox="1"/>
          <p:nvPr/>
        </p:nvSpPr>
        <p:spPr>
          <a:xfrm>
            <a:off x="274320" y="5428193"/>
            <a:ext cx="2651760" cy="371897"/>
          </a:xfrm>
          <a:prstGeom prst="rect">
            <a:avLst/>
          </a:prstGeom>
        </p:spPr>
        <p:txBody>
          <a:bodyPr vert="horz" wrap="square" lIns="0" tIns="12700" rIns="0" bIns="0" rtlCol="0">
            <a:spAutoFit/>
          </a:bodyPr>
          <a:lstStyle/>
          <a:p>
            <a:pPr marL="12700">
              <a:lnSpc>
                <a:spcPts val="955"/>
              </a:lnSpc>
              <a:spcBef>
                <a:spcPts val="100"/>
              </a:spcBef>
            </a:pPr>
            <a:r>
              <a:rPr sz="800" b="1" spc="40" dirty="0">
                <a:solidFill>
                  <a:srgbClr val="312B3D"/>
                </a:solidFill>
                <a:latin typeface="Calibri"/>
                <a:cs typeface="Calibri"/>
              </a:rPr>
              <a:t>Stratus</a:t>
            </a:r>
            <a:endParaRPr sz="80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P</a:t>
            </a:r>
            <a:r>
              <a:rPr sz="750" spc="-45" dirty="0">
                <a:solidFill>
                  <a:srgbClr val="231F20"/>
                </a:solidFill>
                <a:latin typeface="Trebuchet MS"/>
                <a:cs typeface="Trebuchet MS"/>
              </a:rPr>
              <a:t>r</a:t>
            </a:r>
            <a:r>
              <a:rPr sz="750" dirty="0">
                <a:solidFill>
                  <a:srgbClr val="231F20"/>
                </a:solidFill>
                <a:latin typeface="Trebuchet MS"/>
                <a:cs typeface="Trebuchet MS"/>
              </a:rPr>
              <a:t>o</a:t>
            </a:r>
            <a:r>
              <a:rPr sz="750" spc="-25" dirty="0">
                <a:solidFill>
                  <a:srgbClr val="231F20"/>
                </a:solidFill>
                <a:latin typeface="Trebuchet MS"/>
                <a:cs typeface="Trebuchet MS"/>
              </a:rPr>
              <a:t>vider</a:t>
            </a:r>
            <a:r>
              <a:rPr sz="750" spc="-60" dirty="0">
                <a:solidFill>
                  <a:srgbClr val="231F20"/>
                </a:solidFill>
                <a:latin typeface="Trebuchet MS"/>
                <a:cs typeface="Trebuchet MS"/>
              </a:rPr>
              <a:t> </a:t>
            </a:r>
            <a:r>
              <a:rPr sz="750" dirty="0">
                <a:solidFill>
                  <a:srgbClr val="231F20"/>
                </a:solidFill>
                <a:latin typeface="Trebuchet MS"/>
                <a:cs typeface="Trebuchet MS"/>
              </a:rPr>
              <a:t>o</a:t>
            </a:r>
            <a:r>
              <a:rPr sz="750" spc="-20" dirty="0">
                <a:solidFill>
                  <a:srgbClr val="231F20"/>
                </a:solidFill>
                <a:latin typeface="Trebuchet MS"/>
                <a:cs typeface="Trebuchet MS"/>
              </a:rPr>
              <a:t>f</a:t>
            </a:r>
            <a:r>
              <a:rPr sz="750" spc="-60" dirty="0">
                <a:solidFill>
                  <a:srgbClr val="231F20"/>
                </a:solidFill>
                <a:latin typeface="Trebuchet MS"/>
                <a:cs typeface="Trebuchet MS"/>
              </a:rPr>
              <a:t> </a:t>
            </a:r>
            <a:r>
              <a:rPr sz="750" dirty="0">
                <a:solidFill>
                  <a:srgbClr val="231F20"/>
                </a:solidFill>
                <a:latin typeface="Trebuchet MS"/>
                <a:cs typeface="Trebuchet MS"/>
              </a:rPr>
              <a:t>in-home</a:t>
            </a:r>
            <a:r>
              <a:rPr sz="750" spc="-40" dirty="0">
                <a:solidFill>
                  <a:srgbClr val="231F20"/>
                </a:solidFill>
                <a:latin typeface="Trebuchet MS"/>
                <a:cs typeface="Trebuchet MS"/>
              </a:rPr>
              <a:t> </a:t>
            </a:r>
            <a:r>
              <a:rPr sz="750" spc="-20" dirty="0">
                <a:solidFill>
                  <a:srgbClr val="231F20"/>
                </a:solidFill>
                <a:latin typeface="Trebuchet MS"/>
                <a:cs typeface="Trebuchet MS"/>
              </a:rPr>
              <a:t>neu</a:t>
            </a:r>
            <a:r>
              <a:rPr sz="750" spc="-40" dirty="0">
                <a:solidFill>
                  <a:srgbClr val="231F20"/>
                </a:solidFill>
                <a:latin typeface="Trebuchet MS"/>
                <a:cs typeface="Trebuchet MS"/>
              </a:rPr>
              <a:t>r</a:t>
            </a:r>
            <a:r>
              <a:rPr sz="750" spc="15" dirty="0">
                <a:solidFill>
                  <a:srgbClr val="231F20"/>
                </a:solidFill>
                <a:latin typeface="Trebuchet MS"/>
                <a:cs typeface="Trebuchet MS"/>
              </a:rPr>
              <a:t>o-</a:t>
            </a:r>
            <a:r>
              <a:rPr sz="750" dirty="0">
                <a:solidFill>
                  <a:srgbClr val="231F20"/>
                </a:solidFill>
                <a:latin typeface="Trebuchet MS"/>
                <a:cs typeface="Trebuchet MS"/>
              </a:rPr>
              <a:t>diagno</a:t>
            </a:r>
            <a:r>
              <a:rPr sz="750" spc="-5" dirty="0">
                <a:solidFill>
                  <a:srgbClr val="231F20"/>
                </a:solidFill>
                <a:latin typeface="Trebuchet MS"/>
                <a:cs typeface="Trebuchet MS"/>
              </a:rPr>
              <a:t>s</a:t>
            </a:r>
            <a:r>
              <a:rPr sz="750" spc="-25" dirty="0">
                <a:solidFill>
                  <a:srgbClr val="231F20"/>
                </a:solidFill>
                <a:latin typeface="Trebuchet MS"/>
                <a:cs typeface="Trebuchet MS"/>
              </a:rPr>
              <a:t>tic</a:t>
            </a:r>
            <a:r>
              <a:rPr sz="750" spc="-50" dirty="0">
                <a:solidFill>
                  <a:srgbClr val="231F20"/>
                </a:solidFill>
                <a:latin typeface="Trebuchet MS"/>
                <a:cs typeface="Trebuchet MS"/>
              </a:rPr>
              <a:t> </a:t>
            </a:r>
            <a:r>
              <a:rPr sz="750" spc="-25" dirty="0">
                <a:solidFill>
                  <a:srgbClr val="231F20"/>
                </a:solidFill>
                <a:latin typeface="Trebuchet MS"/>
                <a:cs typeface="Trebuchet MS"/>
              </a:rPr>
              <a:t>t</a:t>
            </a:r>
            <a:r>
              <a:rPr sz="750" spc="5" dirty="0">
                <a:solidFill>
                  <a:srgbClr val="231F20"/>
                </a:solidFill>
                <a:latin typeface="Trebuchet MS"/>
                <a:cs typeface="Trebuchet MS"/>
              </a:rPr>
              <a:t>e</a:t>
            </a:r>
            <a:r>
              <a:rPr sz="750" spc="-5" dirty="0">
                <a:solidFill>
                  <a:srgbClr val="231F20"/>
                </a:solidFill>
                <a:latin typeface="Trebuchet MS"/>
                <a:cs typeface="Trebuchet MS"/>
              </a:rPr>
              <a:t>s</a:t>
            </a:r>
            <a:r>
              <a:rPr sz="750" spc="-15" dirty="0">
                <a:solidFill>
                  <a:srgbClr val="231F20"/>
                </a:solidFill>
                <a:latin typeface="Trebuchet MS"/>
                <a:cs typeface="Trebuchet MS"/>
              </a:rPr>
              <a:t>ting </a:t>
            </a:r>
            <a:r>
              <a:rPr sz="750" spc="-25" dirty="0">
                <a:solidFill>
                  <a:srgbClr val="231F20"/>
                </a:solidFill>
                <a:latin typeface="Trebuchet MS"/>
                <a:cs typeface="Trebuchet MS"/>
              </a:rPr>
              <a:t>services.</a:t>
            </a:r>
            <a:endParaRPr sz="750" dirty="0">
              <a:latin typeface="Trebuchet MS"/>
              <a:cs typeface="Trebuchet MS"/>
            </a:endParaRPr>
          </a:p>
          <a:p>
            <a:pPr marL="12700">
              <a:lnSpc>
                <a:spcPts val="869"/>
              </a:lnSpc>
            </a:pPr>
            <a:r>
              <a:rPr sz="750" i="1" spc="-20" dirty="0">
                <a:solidFill>
                  <a:srgbClr val="231F20"/>
                </a:solidFill>
                <a:latin typeface="Trebuchet MS"/>
                <a:cs typeface="Trebuchet MS"/>
              </a:rPr>
              <a:t>Irving,</a:t>
            </a:r>
            <a:r>
              <a:rPr sz="750" i="1" spc="-120" dirty="0">
                <a:solidFill>
                  <a:srgbClr val="231F20"/>
                </a:solidFill>
                <a:latin typeface="Trebuchet MS"/>
                <a:cs typeface="Trebuchet MS"/>
              </a:rPr>
              <a:t> </a:t>
            </a:r>
            <a:r>
              <a:rPr sz="750" i="1" spc="-100" dirty="0">
                <a:solidFill>
                  <a:srgbClr val="231F20"/>
                </a:solidFill>
                <a:latin typeface="Trebuchet MS"/>
                <a:cs typeface="Trebuchet MS"/>
              </a:rPr>
              <a:t>T</a:t>
            </a:r>
            <a:r>
              <a:rPr sz="750" i="1" spc="-30" dirty="0">
                <a:solidFill>
                  <a:srgbClr val="231F20"/>
                </a:solidFill>
                <a:latin typeface="Trebuchet MS"/>
                <a:cs typeface="Trebuchet MS"/>
              </a:rPr>
              <a:t>ex</a:t>
            </a:r>
            <a:r>
              <a:rPr sz="750" i="1" spc="25" dirty="0">
                <a:solidFill>
                  <a:srgbClr val="231F20"/>
                </a:solidFill>
                <a:latin typeface="Trebuchet MS"/>
                <a:cs typeface="Trebuchet MS"/>
              </a:rPr>
              <a:t>as</a:t>
            </a:r>
            <a:endParaRPr sz="750" i="1" dirty="0">
              <a:latin typeface="Trebuchet MS"/>
              <a:cs typeface="Trebuchet MS"/>
            </a:endParaRPr>
          </a:p>
        </p:txBody>
      </p:sp>
      <p:pic>
        <p:nvPicPr>
          <p:cNvPr id="183" name="object 51">
            <a:extLst>
              <a:ext uri="{FF2B5EF4-FFF2-40B4-BE49-F238E27FC236}">
                <a16:creationId xmlns:a16="http://schemas.microsoft.com/office/drawing/2014/main" id="{C06B6B56-8202-C038-8F1A-1FD76609EB89}"/>
              </a:ext>
            </a:extLst>
          </p:cNvPr>
          <p:cNvPicPr/>
          <p:nvPr/>
        </p:nvPicPr>
        <p:blipFill>
          <a:blip r:embed="rId18" cstate="print"/>
          <a:stretch>
            <a:fillRect/>
          </a:stretch>
        </p:blipFill>
        <p:spPr>
          <a:xfrm>
            <a:off x="3030086" y="5477813"/>
            <a:ext cx="742474" cy="325852"/>
          </a:xfrm>
          <a:prstGeom prst="rect">
            <a:avLst/>
          </a:prstGeom>
        </p:spPr>
      </p:pic>
      <p:sp>
        <p:nvSpPr>
          <p:cNvPr id="185" name="object 14">
            <a:extLst>
              <a:ext uri="{FF2B5EF4-FFF2-40B4-BE49-F238E27FC236}">
                <a16:creationId xmlns:a16="http://schemas.microsoft.com/office/drawing/2014/main" id="{DE8843BC-15BF-C333-0D6C-0786D0531B63}"/>
              </a:ext>
            </a:extLst>
          </p:cNvPr>
          <p:cNvSpPr txBox="1"/>
          <p:nvPr/>
        </p:nvSpPr>
        <p:spPr>
          <a:xfrm>
            <a:off x="3931920" y="5386821"/>
            <a:ext cx="2651760" cy="487313"/>
          </a:xfrm>
          <a:prstGeom prst="rect">
            <a:avLst/>
          </a:prstGeom>
        </p:spPr>
        <p:txBody>
          <a:bodyPr vert="horz" wrap="square" lIns="0" tIns="12700" rIns="0" bIns="0" rtlCol="0">
            <a:spAutoFit/>
          </a:bodyPr>
          <a:lstStyle/>
          <a:p>
            <a:pPr marL="12700">
              <a:lnSpc>
                <a:spcPts val="955"/>
              </a:lnSpc>
              <a:spcBef>
                <a:spcPts val="100"/>
              </a:spcBef>
            </a:pPr>
            <a:r>
              <a:rPr lang="en-US" sz="750" b="1" spc="25" dirty="0">
                <a:solidFill>
                  <a:srgbClr val="312B3D"/>
                </a:solidFill>
                <a:latin typeface="Calibri"/>
                <a:cs typeface="Calibri"/>
              </a:rPr>
              <a:t>American Producers Supply</a:t>
            </a:r>
            <a:endParaRPr lang="en-US" sz="75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Distributor of industrial and construction related</a:t>
            </a:r>
          </a:p>
          <a:p>
            <a:pPr marL="12700" marR="5080">
              <a:lnSpc>
                <a:spcPts val="900"/>
              </a:lnSpc>
              <a:spcBef>
                <a:spcPts val="25"/>
              </a:spcBef>
            </a:pPr>
            <a:r>
              <a:rPr lang="en-US" sz="750" spc="5" dirty="0">
                <a:solidFill>
                  <a:srgbClr val="231F20"/>
                </a:solidFill>
                <a:latin typeface="Trebuchet MS"/>
                <a:cs typeface="Trebuchet MS"/>
              </a:rPr>
              <a:t> products.</a:t>
            </a:r>
            <a:endParaRPr lang="en-US" sz="750" dirty="0">
              <a:latin typeface="Trebuchet MS"/>
              <a:cs typeface="Trebuchet MS"/>
            </a:endParaRPr>
          </a:p>
          <a:p>
            <a:pPr marL="12700">
              <a:lnSpc>
                <a:spcPts val="869"/>
              </a:lnSpc>
            </a:pPr>
            <a:r>
              <a:rPr lang="en-US" sz="750" i="1" spc="-5" dirty="0">
                <a:solidFill>
                  <a:srgbClr val="231F20"/>
                </a:solidFill>
                <a:latin typeface="Trebuchet MS"/>
                <a:cs typeface="Trebuchet MS"/>
              </a:rPr>
              <a:t>Marietta, Ohio</a:t>
            </a:r>
            <a:endParaRPr lang="en-US" sz="750" i="1" dirty="0">
              <a:latin typeface="Trebuchet MS"/>
              <a:cs typeface="Trebuchet MS"/>
            </a:endParaRPr>
          </a:p>
        </p:txBody>
      </p:sp>
      <p:pic>
        <p:nvPicPr>
          <p:cNvPr id="187" name="Picture 1" descr="A close-up of a logo&#10;&#10;Description automatically generated">
            <a:extLst>
              <a:ext uri="{FF2B5EF4-FFF2-40B4-BE49-F238E27FC236}">
                <a16:creationId xmlns:a16="http://schemas.microsoft.com/office/drawing/2014/main" id="{B3263D65-4A75-4A64-279D-01192CC0BDB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682882" y="5533757"/>
            <a:ext cx="714140" cy="21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 name="object 31">
            <a:extLst>
              <a:ext uri="{FF2B5EF4-FFF2-40B4-BE49-F238E27FC236}">
                <a16:creationId xmlns:a16="http://schemas.microsoft.com/office/drawing/2014/main" id="{DBBFAA6E-07F6-165F-C3A8-D5B7BE07562F}"/>
              </a:ext>
            </a:extLst>
          </p:cNvPr>
          <p:cNvSpPr txBox="1"/>
          <p:nvPr/>
        </p:nvSpPr>
        <p:spPr>
          <a:xfrm>
            <a:off x="274320" y="6067102"/>
            <a:ext cx="2651760" cy="484632"/>
          </a:xfrm>
          <a:prstGeom prst="rect">
            <a:avLst/>
          </a:prstGeom>
        </p:spPr>
        <p:txBody>
          <a:bodyPr vert="horz" wrap="square" lIns="0" tIns="12700" rIns="0" bIns="0" rtlCol="0">
            <a:spAutoFit/>
          </a:bodyPr>
          <a:lstStyle/>
          <a:p>
            <a:pPr marL="12700">
              <a:lnSpc>
                <a:spcPts val="955"/>
              </a:lnSpc>
              <a:spcBef>
                <a:spcPts val="100"/>
              </a:spcBef>
            </a:pPr>
            <a:r>
              <a:rPr sz="800" b="1" spc="20" dirty="0">
                <a:solidFill>
                  <a:srgbClr val="312B3D"/>
                </a:solidFill>
                <a:latin typeface="Calibri"/>
                <a:cs typeface="Calibri"/>
              </a:rPr>
              <a:t>Reliant</a:t>
            </a:r>
            <a:endParaRPr sz="800" dirty="0">
              <a:latin typeface="Calibri"/>
              <a:cs typeface="Calibri"/>
            </a:endParaRPr>
          </a:p>
          <a:p>
            <a:pPr marL="12700">
              <a:lnSpc>
                <a:spcPts val="894"/>
              </a:lnSpc>
            </a:pPr>
            <a:r>
              <a:rPr lang="en-US" sz="750" spc="5" dirty="0">
                <a:solidFill>
                  <a:srgbClr val="231F20"/>
                </a:solidFill>
                <a:latin typeface="Trebuchet MS"/>
                <a:cs typeface="Trebuchet MS"/>
              </a:rPr>
              <a:t>P</a:t>
            </a:r>
            <a:r>
              <a:rPr lang="en-US" sz="750" spc="-60" dirty="0">
                <a:solidFill>
                  <a:srgbClr val="231F20"/>
                </a:solidFill>
                <a:latin typeface="Trebuchet MS"/>
                <a:cs typeface="Trebuchet MS"/>
              </a:rPr>
              <a:t>rovider of </a:t>
            </a:r>
            <a:r>
              <a:rPr sz="750" spc="10" dirty="0">
                <a:solidFill>
                  <a:srgbClr val="231F20"/>
                </a:solidFill>
                <a:latin typeface="Trebuchet MS"/>
                <a:cs typeface="Trebuchet MS"/>
              </a:rPr>
              <a:t>home</a:t>
            </a:r>
            <a:r>
              <a:rPr sz="750" spc="-40" dirty="0">
                <a:solidFill>
                  <a:srgbClr val="231F20"/>
                </a:solidFill>
                <a:latin typeface="Trebuchet MS"/>
                <a:cs typeface="Trebuchet MS"/>
              </a:rPr>
              <a:t> </a:t>
            </a:r>
            <a:r>
              <a:rPr sz="750" spc="-20" dirty="0">
                <a:solidFill>
                  <a:srgbClr val="231F20"/>
                </a:solidFill>
                <a:latin typeface="Trebuchet MS"/>
                <a:cs typeface="Trebuchet MS"/>
              </a:rPr>
              <a:t>healthca</a:t>
            </a:r>
            <a:r>
              <a:rPr sz="750" spc="-40" dirty="0">
                <a:solidFill>
                  <a:srgbClr val="231F20"/>
                </a:solidFill>
                <a:latin typeface="Trebuchet MS"/>
                <a:cs typeface="Trebuchet MS"/>
              </a:rPr>
              <a:t>r</a:t>
            </a:r>
            <a:r>
              <a:rPr sz="750" spc="-30" dirty="0">
                <a:solidFill>
                  <a:srgbClr val="231F20"/>
                </a:solidFill>
                <a:latin typeface="Trebuchet MS"/>
                <a:cs typeface="Trebuchet MS"/>
              </a:rPr>
              <a:t>e</a:t>
            </a:r>
            <a:r>
              <a:rPr sz="750" spc="-40"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dirty="0">
                <a:solidFill>
                  <a:srgbClr val="231F20"/>
                </a:solidFill>
                <a:latin typeface="Trebuchet MS"/>
                <a:cs typeface="Trebuchet MS"/>
              </a:rPr>
              <a:t>hospice</a:t>
            </a:r>
            <a:r>
              <a:rPr sz="750" spc="-40" dirty="0">
                <a:solidFill>
                  <a:srgbClr val="231F20"/>
                </a:solidFill>
                <a:latin typeface="Trebuchet MS"/>
                <a:cs typeface="Trebuchet MS"/>
              </a:rPr>
              <a:t> </a:t>
            </a:r>
            <a:r>
              <a:rPr sz="750" spc="-20" dirty="0">
                <a:solidFill>
                  <a:srgbClr val="231F20"/>
                </a:solidFill>
                <a:latin typeface="Trebuchet MS"/>
                <a:cs typeface="Trebuchet MS"/>
              </a:rPr>
              <a:t>ca</a:t>
            </a:r>
            <a:r>
              <a:rPr sz="750" spc="-40" dirty="0">
                <a:solidFill>
                  <a:srgbClr val="231F20"/>
                </a:solidFill>
                <a:latin typeface="Trebuchet MS"/>
                <a:cs typeface="Trebuchet MS"/>
              </a:rPr>
              <a:t>r</a:t>
            </a:r>
            <a:r>
              <a:rPr sz="750" spc="-30" dirty="0">
                <a:solidFill>
                  <a:srgbClr val="231F20"/>
                </a:solidFill>
                <a:latin typeface="Trebuchet MS"/>
                <a:cs typeface="Trebuchet MS"/>
              </a:rPr>
              <a:t>e</a:t>
            </a:r>
            <a:r>
              <a:rPr sz="750" spc="-40" dirty="0">
                <a:solidFill>
                  <a:srgbClr val="231F20"/>
                </a:solidFill>
                <a:latin typeface="Trebuchet MS"/>
                <a:cs typeface="Trebuchet MS"/>
              </a:rPr>
              <a:t> </a:t>
            </a:r>
            <a:r>
              <a:rPr lang="en-US" sz="750" spc="-25" dirty="0">
                <a:solidFill>
                  <a:srgbClr val="231F20"/>
                </a:solidFill>
                <a:latin typeface="Trebuchet MS"/>
                <a:cs typeface="Trebuchet MS"/>
              </a:rPr>
              <a:t>services</a:t>
            </a:r>
            <a:r>
              <a:rPr sz="750" spc="-125" dirty="0">
                <a:solidFill>
                  <a:srgbClr val="231F20"/>
                </a:solidFill>
                <a:latin typeface="Trebuchet MS"/>
                <a:cs typeface="Trebuchet MS"/>
              </a:rPr>
              <a:t>.</a:t>
            </a:r>
            <a:endParaRPr sz="750" dirty="0">
              <a:latin typeface="Trebuchet MS"/>
              <a:cs typeface="Trebuchet MS"/>
            </a:endParaRPr>
          </a:p>
          <a:p>
            <a:pPr marL="12700">
              <a:lnSpc>
                <a:spcPct val="100000"/>
              </a:lnSpc>
            </a:pPr>
            <a:r>
              <a:rPr sz="750" i="1" spc="-30" dirty="0">
                <a:solidFill>
                  <a:srgbClr val="231F20"/>
                </a:solidFill>
                <a:latin typeface="Trebuchet MS"/>
                <a:cs typeface="Trebuchet MS"/>
              </a:rPr>
              <a:t>Allen,</a:t>
            </a:r>
            <a:r>
              <a:rPr sz="750" i="1" spc="-120" dirty="0">
                <a:solidFill>
                  <a:srgbClr val="231F20"/>
                </a:solidFill>
                <a:latin typeface="Trebuchet MS"/>
                <a:cs typeface="Trebuchet MS"/>
              </a:rPr>
              <a:t> </a:t>
            </a:r>
            <a:r>
              <a:rPr sz="750" i="1" spc="-100" dirty="0">
                <a:solidFill>
                  <a:srgbClr val="231F20"/>
                </a:solidFill>
                <a:latin typeface="Trebuchet MS"/>
                <a:cs typeface="Trebuchet MS"/>
              </a:rPr>
              <a:t>T</a:t>
            </a:r>
            <a:r>
              <a:rPr sz="750" i="1" spc="-30" dirty="0">
                <a:solidFill>
                  <a:srgbClr val="231F20"/>
                </a:solidFill>
                <a:latin typeface="Trebuchet MS"/>
                <a:cs typeface="Trebuchet MS"/>
              </a:rPr>
              <a:t>ex</a:t>
            </a:r>
            <a:r>
              <a:rPr sz="750" i="1" spc="25" dirty="0">
                <a:solidFill>
                  <a:srgbClr val="231F20"/>
                </a:solidFill>
                <a:latin typeface="Trebuchet MS"/>
                <a:cs typeface="Trebuchet MS"/>
              </a:rPr>
              <a:t>as</a:t>
            </a:r>
            <a:endParaRPr sz="750" i="1" dirty="0">
              <a:latin typeface="Trebuchet MS"/>
              <a:cs typeface="Trebuchet MS"/>
            </a:endParaRPr>
          </a:p>
        </p:txBody>
      </p:sp>
      <p:pic>
        <p:nvPicPr>
          <p:cNvPr id="1025" name="object 65">
            <a:extLst>
              <a:ext uri="{FF2B5EF4-FFF2-40B4-BE49-F238E27FC236}">
                <a16:creationId xmlns:a16="http://schemas.microsoft.com/office/drawing/2014/main" id="{6A700FE8-3B9D-1050-7AA2-C3D7227674AF}"/>
              </a:ext>
            </a:extLst>
          </p:cNvPr>
          <p:cNvPicPr/>
          <p:nvPr/>
        </p:nvPicPr>
        <p:blipFill>
          <a:blip r:embed="rId20" cstate="print"/>
          <a:stretch>
            <a:fillRect/>
          </a:stretch>
        </p:blipFill>
        <p:spPr>
          <a:xfrm>
            <a:off x="3002368" y="6125684"/>
            <a:ext cx="797910" cy="300387"/>
          </a:xfrm>
          <a:prstGeom prst="rect">
            <a:avLst/>
          </a:prstGeom>
        </p:spPr>
      </p:pic>
      <p:sp>
        <p:nvSpPr>
          <p:cNvPr id="1027" name="object 14">
            <a:extLst>
              <a:ext uri="{FF2B5EF4-FFF2-40B4-BE49-F238E27FC236}">
                <a16:creationId xmlns:a16="http://schemas.microsoft.com/office/drawing/2014/main" id="{F2F3511B-12AE-67D1-07F8-91FDE512E932}"/>
              </a:ext>
            </a:extLst>
          </p:cNvPr>
          <p:cNvSpPr txBox="1"/>
          <p:nvPr/>
        </p:nvSpPr>
        <p:spPr>
          <a:xfrm>
            <a:off x="3931920" y="5989687"/>
            <a:ext cx="2651760" cy="487313"/>
          </a:xfrm>
          <a:prstGeom prst="rect">
            <a:avLst/>
          </a:prstGeom>
        </p:spPr>
        <p:txBody>
          <a:bodyPr vert="horz" wrap="square" lIns="0" tIns="12700" rIns="0" bIns="0" rtlCol="0">
            <a:spAutoFit/>
          </a:bodyPr>
          <a:lstStyle/>
          <a:p>
            <a:pPr marL="12700">
              <a:lnSpc>
                <a:spcPts val="955"/>
              </a:lnSpc>
              <a:spcBef>
                <a:spcPts val="100"/>
              </a:spcBef>
            </a:pPr>
            <a:r>
              <a:rPr lang="en-US" sz="750" b="1" spc="25" dirty="0">
                <a:solidFill>
                  <a:srgbClr val="312B3D"/>
                </a:solidFill>
                <a:latin typeface="Calibri"/>
                <a:cs typeface="Calibri"/>
              </a:rPr>
              <a:t>Kemper Equipment</a:t>
            </a:r>
            <a:endParaRPr lang="en-US" sz="75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Designer, manufacturer, and assembler of aggregate</a:t>
            </a:r>
          </a:p>
          <a:p>
            <a:pPr marL="12700" marR="5080">
              <a:lnSpc>
                <a:spcPts val="900"/>
              </a:lnSpc>
              <a:spcBef>
                <a:spcPts val="25"/>
              </a:spcBef>
            </a:pPr>
            <a:r>
              <a:rPr lang="en-US" sz="750" spc="5" dirty="0">
                <a:solidFill>
                  <a:srgbClr val="231F20"/>
                </a:solidFill>
                <a:latin typeface="Trebuchet MS"/>
                <a:cs typeface="Trebuchet MS"/>
              </a:rPr>
              <a:t>processing equipment.</a:t>
            </a:r>
            <a:endParaRPr lang="en-US" sz="750" dirty="0">
              <a:latin typeface="Trebuchet MS"/>
              <a:cs typeface="Trebuchet MS"/>
            </a:endParaRPr>
          </a:p>
          <a:p>
            <a:pPr marL="12700">
              <a:lnSpc>
                <a:spcPts val="869"/>
              </a:lnSpc>
            </a:pPr>
            <a:r>
              <a:rPr lang="en-US" sz="750" i="1" spc="-5" dirty="0">
                <a:solidFill>
                  <a:srgbClr val="231F20"/>
                </a:solidFill>
                <a:latin typeface="Trebuchet MS"/>
                <a:cs typeface="Trebuchet MS"/>
              </a:rPr>
              <a:t>Honey Brook, Pennsylvania</a:t>
            </a:r>
            <a:endParaRPr lang="en-US" sz="750" i="1" dirty="0">
              <a:latin typeface="Trebuchet MS"/>
              <a:cs typeface="Trebuchet MS"/>
            </a:endParaRPr>
          </a:p>
        </p:txBody>
      </p:sp>
      <p:pic>
        <p:nvPicPr>
          <p:cNvPr id="1029" name="Picture 1028" descr="A red and black logo&#10;&#10;Description automatically generated">
            <a:extLst>
              <a:ext uri="{FF2B5EF4-FFF2-40B4-BE49-F238E27FC236}">
                <a16:creationId xmlns:a16="http://schemas.microsoft.com/office/drawing/2014/main" id="{5ECBCA09-53D1-6D1E-A1E9-CE6C1AF10C68}"/>
              </a:ext>
            </a:extLst>
          </p:cNvPr>
          <p:cNvPicPr>
            <a:picLocks noChangeAspect="1"/>
          </p:cNvPicPr>
          <p:nvPr/>
        </p:nvPicPr>
        <p:blipFill>
          <a:blip r:embed="rId21"/>
          <a:stretch>
            <a:fillRect/>
          </a:stretch>
        </p:blipFill>
        <p:spPr>
          <a:xfrm>
            <a:off x="6851199" y="6049573"/>
            <a:ext cx="377506" cy="436046"/>
          </a:xfrm>
          <a:prstGeom prst="rect">
            <a:avLst/>
          </a:prstGeom>
        </p:spPr>
      </p:pic>
      <p:sp>
        <p:nvSpPr>
          <p:cNvPr id="1030" name="object 32">
            <a:extLst>
              <a:ext uri="{FF2B5EF4-FFF2-40B4-BE49-F238E27FC236}">
                <a16:creationId xmlns:a16="http://schemas.microsoft.com/office/drawing/2014/main" id="{D1FB1467-D913-03E2-AFF6-2C8D5C3FABF9}"/>
              </a:ext>
            </a:extLst>
          </p:cNvPr>
          <p:cNvSpPr txBox="1"/>
          <p:nvPr/>
        </p:nvSpPr>
        <p:spPr>
          <a:xfrm>
            <a:off x="274320" y="6629400"/>
            <a:ext cx="2651760" cy="484632"/>
          </a:xfrm>
          <a:prstGeom prst="rect">
            <a:avLst/>
          </a:prstGeom>
        </p:spPr>
        <p:txBody>
          <a:bodyPr vert="horz" wrap="square" lIns="0" tIns="12700" rIns="0" bIns="0" rtlCol="0">
            <a:spAutoFit/>
          </a:bodyPr>
          <a:lstStyle/>
          <a:p>
            <a:pPr marL="12700">
              <a:lnSpc>
                <a:spcPts val="955"/>
              </a:lnSpc>
              <a:spcBef>
                <a:spcPts val="100"/>
              </a:spcBef>
            </a:pPr>
            <a:r>
              <a:rPr sz="800" b="1" spc="-5" dirty="0">
                <a:solidFill>
                  <a:srgbClr val="312B3D"/>
                </a:solidFill>
                <a:latin typeface="Calibri"/>
                <a:cs typeface="Calibri"/>
              </a:rPr>
              <a:t>MW</a:t>
            </a:r>
            <a:r>
              <a:rPr sz="800" b="1" spc="-30" dirty="0">
                <a:solidFill>
                  <a:srgbClr val="312B3D"/>
                </a:solidFill>
                <a:latin typeface="Calibri"/>
                <a:cs typeface="Calibri"/>
              </a:rPr>
              <a:t> </a:t>
            </a:r>
            <a:r>
              <a:rPr sz="800" b="1" spc="-25" dirty="0">
                <a:solidFill>
                  <a:srgbClr val="312B3D"/>
                </a:solidFill>
                <a:latin typeface="Calibri"/>
                <a:cs typeface="Calibri"/>
              </a:rPr>
              <a:t>M</a:t>
            </a:r>
            <a:r>
              <a:rPr sz="800" b="1" spc="5" dirty="0">
                <a:solidFill>
                  <a:srgbClr val="312B3D"/>
                </a:solidFill>
                <a:latin typeface="Calibri"/>
                <a:cs typeface="Calibri"/>
              </a:rPr>
              <a:t>e</a:t>
            </a:r>
            <a:r>
              <a:rPr sz="800" b="1" spc="35" dirty="0">
                <a:solidFill>
                  <a:srgbClr val="312B3D"/>
                </a:solidFill>
                <a:latin typeface="Calibri"/>
                <a:cs typeface="Calibri"/>
              </a:rPr>
              <a:t>tals</a:t>
            </a:r>
            <a:r>
              <a:rPr sz="800" b="1" spc="-15" dirty="0">
                <a:solidFill>
                  <a:srgbClr val="312B3D"/>
                </a:solidFill>
                <a:latin typeface="Calibri"/>
                <a:cs typeface="Calibri"/>
              </a:rPr>
              <a:t> </a:t>
            </a:r>
            <a:r>
              <a:rPr sz="800" b="1" spc="20" dirty="0">
                <a:solidFill>
                  <a:srgbClr val="312B3D"/>
                </a:solidFill>
                <a:latin typeface="Calibri"/>
                <a:cs typeface="Calibri"/>
              </a:rPr>
              <a:t>G</a:t>
            </a:r>
            <a:r>
              <a:rPr sz="800" b="1" spc="-5" dirty="0">
                <a:solidFill>
                  <a:srgbClr val="312B3D"/>
                </a:solidFill>
                <a:latin typeface="Calibri"/>
                <a:cs typeface="Calibri"/>
              </a:rPr>
              <a:t>r</a:t>
            </a:r>
            <a:r>
              <a:rPr sz="800" b="1" spc="20" dirty="0">
                <a:solidFill>
                  <a:srgbClr val="312B3D"/>
                </a:solidFill>
                <a:latin typeface="Calibri"/>
                <a:cs typeface="Calibri"/>
              </a:rPr>
              <a:t>oup</a:t>
            </a:r>
            <a:endParaRPr sz="800" dirty="0">
              <a:latin typeface="Calibri"/>
              <a:cs typeface="Calibri"/>
            </a:endParaRPr>
          </a:p>
          <a:p>
            <a:pPr marL="12700">
              <a:lnSpc>
                <a:spcPts val="894"/>
              </a:lnSpc>
            </a:pPr>
            <a:r>
              <a:rPr lang="en-US" sz="750" spc="5" dirty="0">
                <a:solidFill>
                  <a:srgbClr val="231F20"/>
                </a:solidFill>
                <a:latin typeface="Trebuchet MS"/>
                <a:cs typeface="Trebuchet MS"/>
              </a:rPr>
              <a:t>P</a:t>
            </a:r>
            <a:r>
              <a:rPr sz="750" spc="-45" dirty="0">
                <a:solidFill>
                  <a:srgbClr val="231F20"/>
                </a:solidFill>
                <a:latin typeface="Trebuchet MS"/>
                <a:cs typeface="Trebuchet MS"/>
              </a:rPr>
              <a:t>r</a:t>
            </a:r>
            <a:r>
              <a:rPr sz="750" dirty="0">
                <a:solidFill>
                  <a:srgbClr val="231F20"/>
                </a:solidFill>
                <a:latin typeface="Trebuchet MS"/>
                <a:cs typeface="Trebuchet MS"/>
              </a:rPr>
              <a:t>o</a:t>
            </a:r>
            <a:r>
              <a:rPr sz="750" spc="-25" dirty="0">
                <a:solidFill>
                  <a:srgbClr val="231F20"/>
                </a:solidFill>
                <a:latin typeface="Trebuchet MS"/>
                <a:cs typeface="Trebuchet MS"/>
              </a:rPr>
              <a:t>vider</a:t>
            </a:r>
            <a:r>
              <a:rPr sz="750" spc="-60" dirty="0">
                <a:solidFill>
                  <a:srgbClr val="231F20"/>
                </a:solidFill>
                <a:latin typeface="Trebuchet MS"/>
                <a:cs typeface="Trebuchet MS"/>
              </a:rPr>
              <a:t> </a:t>
            </a:r>
            <a:r>
              <a:rPr sz="750" dirty="0">
                <a:solidFill>
                  <a:srgbClr val="231F20"/>
                </a:solidFill>
                <a:latin typeface="Trebuchet MS"/>
                <a:cs typeface="Trebuchet MS"/>
              </a:rPr>
              <a:t>o</a:t>
            </a:r>
            <a:r>
              <a:rPr sz="750" spc="-20" dirty="0">
                <a:solidFill>
                  <a:srgbClr val="231F20"/>
                </a:solidFill>
                <a:latin typeface="Trebuchet MS"/>
                <a:cs typeface="Trebuchet MS"/>
              </a:rPr>
              <a:t>f</a:t>
            </a:r>
            <a:r>
              <a:rPr sz="750" spc="-60" dirty="0">
                <a:solidFill>
                  <a:srgbClr val="231F20"/>
                </a:solidFill>
                <a:latin typeface="Trebuchet MS"/>
                <a:cs typeface="Trebuchet MS"/>
              </a:rPr>
              <a:t> </a:t>
            </a:r>
            <a:r>
              <a:rPr sz="750" dirty="0">
                <a:solidFill>
                  <a:srgbClr val="231F20"/>
                </a:solidFill>
                <a:latin typeface="Trebuchet MS"/>
                <a:cs typeface="Trebuchet MS"/>
              </a:rPr>
              <a:t>indu</a:t>
            </a:r>
            <a:r>
              <a:rPr sz="750" spc="-5" dirty="0">
                <a:solidFill>
                  <a:srgbClr val="231F20"/>
                </a:solidFill>
                <a:latin typeface="Trebuchet MS"/>
                <a:cs typeface="Trebuchet MS"/>
              </a:rPr>
              <a:t>s</a:t>
            </a:r>
            <a:r>
              <a:rPr sz="750" spc="-40" dirty="0">
                <a:solidFill>
                  <a:srgbClr val="231F20"/>
                </a:solidFill>
                <a:latin typeface="Trebuchet MS"/>
                <a:cs typeface="Trebuchet MS"/>
              </a:rPr>
              <a:t>trial </a:t>
            </a:r>
            <a:r>
              <a:rPr sz="750" spc="-5" dirty="0">
                <a:solidFill>
                  <a:srgbClr val="231F20"/>
                </a:solidFill>
                <a:latin typeface="Trebuchet MS"/>
                <a:cs typeface="Trebuchet MS"/>
              </a:rPr>
              <a:t>sc</a:t>
            </a:r>
            <a:r>
              <a:rPr sz="750" spc="-15" dirty="0">
                <a:solidFill>
                  <a:srgbClr val="231F20"/>
                </a:solidFill>
                <a:latin typeface="Trebuchet MS"/>
                <a:cs typeface="Trebuchet MS"/>
              </a:rPr>
              <a:t>r</a:t>
            </a:r>
            <a:r>
              <a:rPr sz="750" dirty="0">
                <a:solidFill>
                  <a:srgbClr val="231F20"/>
                </a:solidFill>
                <a:latin typeface="Trebuchet MS"/>
                <a:cs typeface="Trebuchet MS"/>
              </a:rPr>
              <a:t>ap</a:t>
            </a:r>
            <a:r>
              <a:rPr sz="750" spc="-40" dirty="0">
                <a:solidFill>
                  <a:srgbClr val="231F20"/>
                </a:solidFill>
                <a:latin typeface="Trebuchet MS"/>
                <a:cs typeface="Trebuchet MS"/>
              </a:rPr>
              <a:t> </a:t>
            </a:r>
            <a:r>
              <a:rPr sz="750" spc="10" dirty="0">
                <a:solidFill>
                  <a:srgbClr val="231F20"/>
                </a:solidFill>
                <a:latin typeface="Trebuchet MS"/>
                <a:cs typeface="Trebuchet MS"/>
              </a:rPr>
              <a:t>mana</a:t>
            </a:r>
            <a:r>
              <a:rPr sz="750" dirty="0">
                <a:solidFill>
                  <a:srgbClr val="231F20"/>
                </a:solidFill>
                <a:latin typeface="Trebuchet MS"/>
                <a:cs typeface="Trebuchet MS"/>
              </a:rPr>
              <a:t>geme</a:t>
            </a:r>
            <a:r>
              <a:rPr sz="750" spc="-10" dirty="0">
                <a:solidFill>
                  <a:srgbClr val="231F20"/>
                </a:solidFill>
                <a:latin typeface="Trebuchet MS"/>
                <a:cs typeface="Trebuchet MS"/>
              </a:rPr>
              <a:t>n</a:t>
            </a:r>
            <a:r>
              <a:rPr sz="750" spc="-20" dirty="0">
                <a:solidFill>
                  <a:srgbClr val="231F20"/>
                </a:solidFill>
                <a:latin typeface="Trebuchet MS"/>
                <a:cs typeface="Trebuchet MS"/>
              </a:rPr>
              <a:t>t</a:t>
            </a:r>
            <a:r>
              <a:rPr sz="750" spc="-40" dirty="0">
                <a:solidFill>
                  <a:srgbClr val="231F20"/>
                </a:solidFill>
                <a:latin typeface="Trebuchet MS"/>
                <a:cs typeface="Trebuchet MS"/>
              </a:rPr>
              <a:t> </a:t>
            </a:r>
            <a:r>
              <a:rPr sz="750" spc="-25" dirty="0">
                <a:solidFill>
                  <a:srgbClr val="231F20"/>
                </a:solidFill>
                <a:latin typeface="Trebuchet MS"/>
                <a:cs typeface="Trebuchet MS"/>
              </a:rPr>
              <a:t>services.</a:t>
            </a:r>
            <a:endParaRPr sz="750" dirty="0">
              <a:latin typeface="Trebuchet MS"/>
              <a:cs typeface="Trebuchet MS"/>
            </a:endParaRPr>
          </a:p>
          <a:p>
            <a:pPr marL="12700">
              <a:lnSpc>
                <a:spcPct val="100000"/>
              </a:lnSpc>
            </a:pPr>
            <a:r>
              <a:rPr sz="750" i="1" spc="25" dirty="0">
                <a:solidFill>
                  <a:srgbClr val="231F20"/>
                </a:solidFill>
                <a:latin typeface="Trebuchet MS"/>
                <a:cs typeface="Trebuchet MS"/>
              </a:rPr>
              <a:t>D</a:t>
            </a:r>
            <a:r>
              <a:rPr sz="750" i="1" dirty="0">
                <a:solidFill>
                  <a:srgbClr val="231F20"/>
                </a:solidFill>
                <a:latin typeface="Trebuchet MS"/>
                <a:cs typeface="Trebuchet MS"/>
              </a:rPr>
              <a:t>a</a:t>
            </a:r>
            <a:r>
              <a:rPr sz="750" i="1" spc="10" dirty="0">
                <a:solidFill>
                  <a:srgbClr val="231F20"/>
                </a:solidFill>
                <a:latin typeface="Trebuchet MS"/>
                <a:cs typeface="Trebuchet MS"/>
              </a:rPr>
              <a:t>y</a:t>
            </a:r>
            <a:r>
              <a:rPr sz="750" i="1" dirty="0">
                <a:solidFill>
                  <a:srgbClr val="231F20"/>
                </a:solidFill>
                <a:latin typeface="Trebuchet MS"/>
                <a:cs typeface="Trebuchet MS"/>
              </a:rPr>
              <a:t>t</a:t>
            </a:r>
            <a:r>
              <a:rPr sz="750" i="1" spc="-25" dirty="0">
                <a:solidFill>
                  <a:srgbClr val="231F20"/>
                </a:solidFill>
                <a:latin typeface="Trebuchet MS"/>
                <a:cs typeface="Trebuchet MS"/>
              </a:rPr>
              <a:t>on,</a:t>
            </a:r>
            <a:r>
              <a:rPr sz="750" i="1" spc="-95" dirty="0">
                <a:solidFill>
                  <a:srgbClr val="231F20"/>
                </a:solidFill>
                <a:latin typeface="Trebuchet MS"/>
                <a:cs typeface="Trebuchet MS"/>
              </a:rPr>
              <a:t> </a:t>
            </a:r>
            <a:r>
              <a:rPr sz="750" i="1" spc="5" dirty="0">
                <a:solidFill>
                  <a:srgbClr val="231F20"/>
                </a:solidFill>
                <a:latin typeface="Trebuchet MS"/>
                <a:cs typeface="Trebuchet MS"/>
              </a:rPr>
              <a:t>Ohio</a:t>
            </a:r>
            <a:endParaRPr sz="750" i="1" dirty="0">
              <a:latin typeface="Trebuchet MS"/>
              <a:cs typeface="Trebuchet MS"/>
            </a:endParaRPr>
          </a:p>
        </p:txBody>
      </p:sp>
      <p:pic>
        <p:nvPicPr>
          <p:cNvPr id="215" name="object 48">
            <a:extLst>
              <a:ext uri="{FF2B5EF4-FFF2-40B4-BE49-F238E27FC236}">
                <a16:creationId xmlns:a16="http://schemas.microsoft.com/office/drawing/2014/main" id="{FEEFFDDC-2BDC-3D01-47C2-69B710DDA238}"/>
              </a:ext>
            </a:extLst>
          </p:cNvPr>
          <p:cNvPicPr/>
          <p:nvPr/>
        </p:nvPicPr>
        <p:blipFill>
          <a:blip r:embed="rId22" cstate="print"/>
          <a:stretch>
            <a:fillRect/>
          </a:stretch>
        </p:blipFill>
        <p:spPr>
          <a:xfrm>
            <a:off x="2895600" y="6862604"/>
            <a:ext cx="969753" cy="147795"/>
          </a:xfrm>
          <a:prstGeom prst="rect">
            <a:avLst/>
          </a:prstGeom>
        </p:spPr>
      </p:pic>
      <p:sp>
        <p:nvSpPr>
          <p:cNvPr id="216" name="object 14">
            <a:extLst>
              <a:ext uri="{FF2B5EF4-FFF2-40B4-BE49-F238E27FC236}">
                <a16:creationId xmlns:a16="http://schemas.microsoft.com/office/drawing/2014/main" id="{C46E7975-B58F-6749-509E-E6098020D64D}"/>
              </a:ext>
            </a:extLst>
          </p:cNvPr>
          <p:cNvSpPr txBox="1"/>
          <p:nvPr/>
        </p:nvSpPr>
        <p:spPr>
          <a:xfrm>
            <a:off x="3931920" y="6629400"/>
            <a:ext cx="2651760" cy="484632"/>
          </a:xfrm>
          <a:prstGeom prst="rect">
            <a:avLst/>
          </a:prstGeom>
        </p:spPr>
        <p:txBody>
          <a:bodyPr vert="horz" wrap="square" lIns="0" tIns="12700" rIns="0" bIns="0" rtlCol="0">
            <a:spAutoFit/>
          </a:bodyPr>
          <a:lstStyle/>
          <a:p>
            <a:pPr marL="12700">
              <a:lnSpc>
                <a:spcPts val="955"/>
              </a:lnSpc>
              <a:spcBef>
                <a:spcPts val="100"/>
              </a:spcBef>
            </a:pPr>
            <a:r>
              <a:rPr lang="en-US" sz="750" b="1" spc="25" dirty="0">
                <a:solidFill>
                  <a:srgbClr val="312B3D"/>
                </a:solidFill>
                <a:latin typeface="Calibri"/>
                <a:cs typeface="Calibri"/>
              </a:rPr>
              <a:t>PFI</a:t>
            </a:r>
            <a:endParaRPr lang="en-US" sz="75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Provider of retail display solutions.</a:t>
            </a:r>
            <a:endParaRPr lang="en-US" sz="750" dirty="0">
              <a:latin typeface="Trebuchet MS"/>
              <a:cs typeface="Trebuchet MS"/>
            </a:endParaRPr>
          </a:p>
          <a:p>
            <a:pPr marL="12700">
              <a:lnSpc>
                <a:spcPts val="869"/>
              </a:lnSpc>
            </a:pPr>
            <a:r>
              <a:rPr lang="en-US" sz="750" i="1" spc="-5" dirty="0">
                <a:solidFill>
                  <a:srgbClr val="231F20"/>
                </a:solidFill>
                <a:latin typeface="Trebuchet MS"/>
                <a:cs typeface="Trebuchet MS"/>
              </a:rPr>
              <a:t>St. Louis, Missouri</a:t>
            </a:r>
            <a:endParaRPr lang="en-US" sz="750" i="1" dirty="0">
              <a:latin typeface="Trebuchet MS"/>
              <a:cs typeface="Trebuchet MS"/>
            </a:endParaRPr>
          </a:p>
        </p:txBody>
      </p:sp>
      <p:pic>
        <p:nvPicPr>
          <p:cNvPr id="217" name="Picture 216" descr="A black and grey text&#10;&#10;Description automatically generated">
            <a:extLst>
              <a:ext uri="{FF2B5EF4-FFF2-40B4-BE49-F238E27FC236}">
                <a16:creationId xmlns:a16="http://schemas.microsoft.com/office/drawing/2014/main" id="{C492DDF9-4544-B0AB-3A42-92D16DE04156}"/>
              </a:ext>
            </a:extLst>
          </p:cNvPr>
          <p:cNvPicPr>
            <a:picLocks noChangeAspect="1"/>
          </p:cNvPicPr>
          <p:nvPr/>
        </p:nvPicPr>
        <p:blipFill>
          <a:blip r:embed="rId23"/>
          <a:stretch>
            <a:fillRect/>
          </a:stretch>
        </p:blipFill>
        <p:spPr>
          <a:xfrm>
            <a:off x="6612304" y="6793343"/>
            <a:ext cx="855296" cy="231108"/>
          </a:xfrm>
          <a:prstGeom prst="rect">
            <a:avLst/>
          </a:prstGeom>
        </p:spPr>
      </p:pic>
      <p:sp>
        <p:nvSpPr>
          <p:cNvPr id="218" name="object 34">
            <a:extLst>
              <a:ext uri="{FF2B5EF4-FFF2-40B4-BE49-F238E27FC236}">
                <a16:creationId xmlns:a16="http://schemas.microsoft.com/office/drawing/2014/main" id="{8C88E6F9-34BA-780A-EB42-C922BEEB4B9B}"/>
              </a:ext>
            </a:extLst>
          </p:cNvPr>
          <p:cNvSpPr txBox="1"/>
          <p:nvPr/>
        </p:nvSpPr>
        <p:spPr>
          <a:xfrm>
            <a:off x="274320" y="7287768"/>
            <a:ext cx="2651760" cy="371897"/>
          </a:xfrm>
          <a:prstGeom prst="rect">
            <a:avLst/>
          </a:prstGeom>
        </p:spPr>
        <p:txBody>
          <a:bodyPr vert="horz" wrap="square" lIns="0" tIns="12700" rIns="0" bIns="0" rtlCol="0">
            <a:spAutoFit/>
          </a:bodyPr>
          <a:lstStyle/>
          <a:p>
            <a:pPr marL="12700">
              <a:lnSpc>
                <a:spcPts val="955"/>
              </a:lnSpc>
              <a:spcBef>
                <a:spcPts val="100"/>
              </a:spcBef>
            </a:pPr>
            <a:r>
              <a:rPr lang="en-US" sz="800" b="1" spc="20" dirty="0">
                <a:solidFill>
                  <a:srgbClr val="312B3D"/>
                </a:solidFill>
                <a:latin typeface="Calibri"/>
                <a:cs typeface="Calibri"/>
              </a:rPr>
              <a:t>Glenn Rieder</a:t>
            </a:r>
            <a:endParaRPr sz="80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M</a:t>
            </a:r>
            <a:r>
              <a:rPr sz="750" spc="10" dirty="0">
                <a:solidFill>
                  <a:srgbClr val="231F20"/>
                </a:solidFill>
                <a:latin typeface="Trebuchet MS"/>
                <a:cs typeface="Trebuchet MS"/>
              </a:rPr>
              <a:t>an</a:t>
            </a:r>
            <a:r>
              <a:rPr sz="750" spc="5" dirty="0">
                <a:solidFill>
                  <a:srgbClr val="231F20"/>
                </a:solidFill>
                <a:latin typeface="Trebuchet MS"/>
                <a:cs typeface="Trebuchet MS"/>
              </a:rPr>
              <a:t>u</a:t>
            </a:r>
            <a:r>
              <a:rPr sz="750" spc="-30" dirty="0">
                <a:solidFill>
                  <a:srgbClr val="231F20"/>
                </a:solidFill>
                <a:latin typeface="Trebuchet MS"/>
                <a:cs typeface="Trebuchet MS"/>
              </a:rPr>
              <a:t>f</a:t>
            </a:r>
            <a:r>
              <a:rPr sz="750" dirty="0">
                <a:solidFill>
                  <a:srgbClr val="231F20"/>
                </a:solidFill>
                <a:latin typeface="Trebuchet MS"/>
                <a:cs typeface="Trebuchet MS"/>
              </a:rPr>
              <a:t>a</a:t>
            </a:r>
            <a:r>
              <a:rPr sz="750" spc="-5" dirty="0">
                <a:solidFill>
                  <a:srgbClr val="231F20"/>
                </a:solidFill>
                <a:latin typeface="Trebuchet MS"/>
                <a:cs typeface="Trebuchet MS"/>
              </a:rPr>
              <a:t>c</a:t>
            </a:r>
            <a:r>
              <a:rPr sz="750" spc="-25" dirty="0">
                <a:solidFill>
                  <a:srgbClr val="231F20"/>
                </a:solidFill>
                <a:latin typeface="Trebuchet MS"/>
                <a:cs typeface="Trebuchet MS"/>
              </a:rPr>
              <a:t>tu</a:t>
            </a:r>
            <a:r>
              <a:rPr sz="750" spc="-50" dirty="0">
                <a:solidFill>
                  <a:srgbClr val="231F20"/>
                </a:solidFill>
                <a:latin typeface="Trebuchet MS"/>
                <a:cs typeface="Trebuchet MS"/>
              </a:rPr>
              <a:t>r</a:t>
            </a:r>
            <a:r>
              <a:rPr sz="750" spc="-40" dirty="0">
                <a:solidFill>
                  <a:srgbClr val="231F20"/>
                </a:solidFill>
                <a:latin typeface="Trebuchet MS"/>
                <a:cs typeface="Trebuchet MS"/>
              </a:rPr>
              <a:t>er</a:t>
            </a:r>
            <a:r>
              <a:rPr sz="750" spc="-60"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spc="-5" dirty="0">
                <a:solidFill>
                  <a:srgbClr val="231F20"/>
                </a:solidFill>
                <a:latin typeface="Trebuchet MS"/>
                <a:cs typeface="Trebuchet MS"/>
              </a:rPr>
              <a:t>in</a:t>
            </a:r>
            <a:r>
              <a:rPr sz="750" spc="-10" dirty="0">
                <a:solidFill>
                  <a:srgbClr val="231F20"/>
                </a:solidFill>
                <a:latin typeface="Trebuchet MS"/>
                <a:cs typeface="Trebuchet MS"/>
              </a:rPr>
              <a:t>s</a:t>
            </a:r>
            <a:r>
              <a:rPr sz="750" spc="-40" dirty="0">
                <a:solidFill>
                  <a:srgbClr val="231F20"/>
                </a:solidFill>
                <a:latin typeface="Trebuchet MS"/>
                <a:cs typeface="Trebuchet MS"/>
              </a:rPr>
              <a:t>taller</a:t>
            </a:r>
            <a:r>
              <a:rPr sz="750" spc="-60" dirty="0">
                <a:solidFill>
                  <a:srgbClr val="231F20"/>
                </a:solidFill>
                <a:latin typeface="Trebuchet MS"/>
                <a:cs typeface="Trebuchet MS"/>
              </a:rPr>
              <a:t> </a:t>
            </a:r>
            <a:r>
              <a:rPr sz="750" dirty="0">
                <a:solidFill>
                  <a:srgbClr val="231F20"/>
                </a:solidFill>
                <a:latin typeface="Trebuchet MS"/>
                <a:cs typeface="Trebuchet MS"/>
              </a:rPr>
              <a:t>o</a:t>
            </a:r>
            <a:r>
              <a:rPr sz="750" spc="-20" dirty="0">
                <a:solidFill>
                  <a:srgbClr val="231F20"/>
                </a:solidFill>
                <a:latin typeface="Trebuchet MS"/>
                <a:cs typeface="Trebuchet MS"/>
              </a:rPr>
              <a:t>f</a:t>
            </a:r>
            <a:r>
              <a:rPr sz="750" spc="-60" dirty="0">
                <a:solidFill>
                  <a:srgbClr val="231F20"/>
                </a:solidFill>
                <a:latin typeface="Trebuchet MS"/>
                <a:cs typeface="Trebuchet MS"/>
              </a:rPr>
              <a:t> </a:t>
            </a:r>
            <a:r>
              <a:rPr sz="750" spc="15" dirty="0">
                <a:solidFill>
                  <a:srgbClr val="231F20"/>
                </a:solidFill>
                <a:latin typeface="Trebuchet MS"/>
                <a:cs typeface="Trebuchet MS"/>
              </a:rPr>
              <a:t>cu</a:t>
            </a:r>
            <a:r>
              <a:rPr sz="750" spc="5" dirty="0">
                <a:solidFill>
                  <a:srgbClr val="231F20"/>
                </a:solidFill>
                <a:latin typeface="Trebuchet MS"/>
                <a:cs typeface="Trebuchet MS"/>
              </a:rPr>
              <a:t>s</a:t>
            </a:r>
            <a:r>
              <a:rPr sz="750" spc="-25" dirty="0">
                <a:solidFill>
                  <a:srgbClr val="231F20"/>
                </a:solidFill>
                <a:latin typeface="Trebuchet MS"/>
                <a:cs typeface="Trebuchet MS"/>
              </a:rPr>
              <a:t>t</a:t>
            </a:r>
            <a:r>
              <a:rPr sz="750" spc="25" dirty="0">
                <a:solidFill>
                  <a:srgbClr val="231F20"/>
                </a:solidFill>
                <a:latin typeface="Trebuchet MS"/>
                <a:cs typeface="Trebuchet MS"/>
              </a:rPr>
              <a:t>om</a:t>
            </a:r>
            <a:r>
              <a:rPr sz="750" spc="-40" dirty="0">
                <a:solidFill>
                  <a:srgbClr val="231F20"/>
                </a:solidFill>
                <a:latin typeface="Trebuchet MS"/>
                <a:cs typeface="Trebuchet MS"/>
              </a:rPr>
              <a:t> a</a:t>
            </a:r>
            <a:r>
              <a:rPr sz="750" spc="-55" dirty="0">
                <a:solidFill>
                  <a:srgbClr val="231F20"/>
                </a:solidFill>
                <a:latin typeface="Trebuchet MS"/>
                <a:cs typeface="Trebuchet MS"/>
              </a:rPr>
              <a:t>r</a:t>
            </a:r>
            <a:r>
              <a:rPr sz="750" spc="-15" dirty="0">
                <a:solidFill>
                  <a:srgbClr val="231F20"/>
                </a:solidFill>
                <a:latin typeface="Trebuchet MS"/>
                <a:cs typeface="Trebuchet MS"/>
              </a:rPr>
              <a:t>chi</a:t>
            </a:r>
            <a:r>
              <a:rPr sz="750" spc="-20" dirty="0">
                <a:solidFill>
                  <a:srgbClr val="231F20"/>
                </a:solidFill>
                <a:latin typeface="Trebuchet MS"/>
                <a:cs typeface="Trebuchet MS"/>
              </a:rPr>
              <a:t>t</a:t>
            </a:r>
            <a:r>
              <a:rPr sz="750" spc="-10" dirty="0">
                <a:solidFill>
                  <a:srgbClr val="231F20"/>
                </a:solidFill>
                <a:latin typeface="Trebuchet MS"/>
                <a:cs typeface="Trebuchet MS"/>
              </a:rPr>
              <a:t>e</a:t>
            </a:r>
            <a:r>
              <a:rPr sz="750" spc="-15" dirty="0">
                <a:solidFill>
                  <a:srgbClr val="231F20"/>
                </a:solidFill>
                <a:latin typeface="Trebuchet MS"/>
                <a:cs typeface="Trebuchet MS"/>
              </a:rPr>
              <a:t>c</a:t>
            </a:r>
            <a:r>
              <a:rPr sz="750" spc="-25" dirty="0">
                <a:solidFill>
                  <a:srgbClr val="231F20"/>
                </a:solidFill>
                <a:latin typeface="Trebuchet MS"/>
                <a:cs typeface="Trebuchet MS"/>
              </a:rPr>
              <a:t>tu</a:t>
            </a:r>
            <a:r>
              <a:rPr sz="750" spc="-35" dirty="0">
                <a:solidFill>
                  <a:srgbClr val="231F20"/>
                </a:solidFill>
                <a:latin typeface="Trebuchet MS"/>
                <a:cs typeface="Trebuchet MS"/>
              </a:rPr>
              <a:t>ral </a:t>
            </a:r>
            <a:r>
              <a:rPr sz="750" spc="-40" dirty="0">
                <a:solidFill>
                  <a:srgbClr val="231F20"/>
                </a:solidFill>
                <a:latin typeface="Trebuchet MS"/>
                <a:cs typeface="Trebuchet MS"/>
              </a:rPr>
              <a:t>millwork.</a:t>
            </a:r>
            <a:endParaRPr lang="en-US" sz="750" spc="-40" dirty="0">
              <a:solidFill>
                <a:srgbClr val="231F20"/>
              </a:solidFill>
              <a:latin typeface="Trebuchet MS"/>
              <a:cs typeface="Trebuchet MS"/>
            </a:endParaRPr>
          </a:p>
          <a:p>
            <a:pPr marL="12700" marR="5080">
              <a:lnSpc>
                <a:spcPts val="900"/>
              </a:lnSpc>
              <a:spcBef>
                <a:spcPts val="25"/>
              </a:spcBef>
            </a:pPr>
            <a:r>
              <a:rPr lang="en-US" sz="750" i="1" spc="-40" dirty="0">
                <a:solidFill>
                  <a:srgbClr val="231F20"/>
                </a:solidFill>
                <a:latin typeface="Trebuchet MS"/>
                <a:cs typeface="Trebuchet MS"/>
              </a:rPr>
              <a:t>West Allis, Wisconsin</a:t>
            </a:r>
            <a:endParaRPr sz="750" i="1" dirty="0">
              <a:latin typeface="Trebuchet MS"/>
              <a:cs typeface="Trebuchet MS"/>
            </a:endParaRPr>
          </a:p>
        </p:txBody>
      </p:sp>
      <p:pic>
        <p:nvPicPr>
          <p:cNvPr id="219" name="Picture 8" descr="Glenn Rieder, LLC | LinkedIn">
            <a:extLst>
              <a:ext uri="{FF2B5EF4-FFF2-40B4-BE49-F238E27FC236}">
                <a16:creationId xmlns:a16="http://schemas.microsoft.com/office/drawing/2014/main" id="{B841C3E7-F883-CC73-1775-ABECFAB1D80C}"/>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t="20568" b="22438"/>
          <a:stretch/>
        </p:blipFill>
        <p:spPr bwMode="auto">
          <a:xfrm>
            <a:off x="3046951" y="7240647"/>
            <a:ext cx="708744" cy="488725"/>
          </a:xfrm>
          <a:prstGeom prst="rect">
            <a:avLst/>
          </a:prstGeom>
          <a:noFill/>
          <a:extLst>
            <a:ext uri="{909E8E84-426E-40DD-AFC4-6F175D3DCCD1}">
              <a14:hiddenFill xmlns:a14="http://schemas.microsoft.com/office/drawing/2010/main">
                <a:solidFill>
                  <a:srgbClr val="FFFFFF"/>
                </a:solidFill>
              </a14:hiddenFill>
            </a:ext>
          </a:extLst>
        </p:spPr>
      </p:pic>
      <p:sp>
        <p:nvSpPr>
          <p:cNvPr id="220" name="object 14">
            <a:extLst>
              <a:ext uri="{FF2B5EF4-FFF2-40B4-BE49-F238E27FC236}">
                <a16:creationId xmlns:a16="http://schemas.microsoft.com/office/drawing/2014/main" id="{CFC5E85D-5A7F-A033-9F2D-27D24945DE95}"/>
              </a:ext>
            </a:extLst>
          </p:cNvPr>
          <p:cNvSpPr txBox="1"/>
          <p:nvPr/>
        </p:nvSpPr>
        <p:spPr>
          <a:xfrm>
            <a:off x="3931920" y="7239000"/>
            <a:ext cx="2651760" cy="487313"/>
          </a:xfrm>
          <a:prstGeom prst="rect">
            <a:avLst/>
          </a:prstGeom>
        </p:spPr>
        <p:txBody>
          <a:bodyPr vert="horz" wrap="square" lIns="0" tIns="12700" rIns="0" bIns="0" rtlCol="0">
            <a:spAutoFit/>
          </a:bodyPr>
          <a:lstStyle/>
          <a:p>
            <a:pPr marL="12700">
              <a:lnSpc>
                <a:spcPts val="955"/>
              </a:lnSpc>
              <a:spcBef>
                <a:spcPts val="100"/>
              </a:spcBef>
            </a:pPr>
            <a:r>
              <a:rPr lang="en-US" sz="750" b="1" spc="25" dirty="0">
                <a:solidFill>
                  <a:srgbClr val="312B3D"/>
                </a:solidFill>
                <a:latin typeface="Calibri"/>
                <a:cs typeface="Calibri"/>
              </a:rPr>
              <a:t>AFX</a:t>
            </a:r>
            <a:endParaRPr lang="en-US" sz="75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Designer and distributor of decorative and commercial lighting solutions.</a:t>
            </a:r>
            <a:endParaRPr lang="en-US" sz="750" dirty="0">
              <a:latin typeface="Trebuchet MS"/>
              <a:cs typeface="Trebuchet MS"/>
            </a:endParaRPr>
          </a:p>
          <a:p>
            <a:pPr marL="12700">
              <a:lnSpc>
                <a:spcPts val="869"/>
              </a:lnSpc>
            </a:pPr>
            <a:r>
              <a:rPr lang="en-US" sz="750" i="1" spc="-5" dirty="0">
                <a:solidFill>
                  <a:srgbClr val="231F20"/>
                </a:solidFill>
                <a:latin typeface="Trebuchet MS"/>
                <a:cs typeface="Trebuchet MS"/>
              </a:rPr>
              <a:t>Waukegan, Illinois</a:t>
            </a:r>
            <a:endParaRPr lang="en-US" sz="750" i="1" dirty="0">
              <a:latin typeface="Trebuchet MS"/>
              <a:cs typeface="Trebuchet MS"/>
            </a:endParaRPr>
          </a:p>
        </p:txBody>
      </p:sp>
      <p:pic>
        <p:nvPicPr>
          <p:cNvPr id="221" name="Picture 1" descr="A logo of a company&#10;&#10;Description automatically generated">
            <a:extLst>
              <a:ext uri="{FF2B5EF4-FFF2-40B4-BE49-F238E27FC236}">
                <a16:creationId xmlns:a16="http://schemas.microsoft.com/office/drawing/2014/main" id="{192A7EFB-4E6A-2B29-3FCE-58D29069CD96}"/>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626735" y="7383004"/>
            <a:ext cx="82643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object 35">
            <a:extLst>
              <a:ext uri="{FF2B5EF4-FFF2-40B4-BE49-F238E27FC236}">
                <a16:creationId xmlns:a16="http://schemas.microsoft.com/office/drawing/2014/main" id="{4C7FC9E9-7C13-81A6-95D4-2F9F5C5E26C8}"/>
              </a:ext>
            </a:extLst>
          </p:cNvPr>
          <p:cNvSpPr txBox="1"/>
          <p:nvPr/>
        </p:nvSpPr>
        <p:spPr>
          <a:xfrm>
            <a:off x="274320" y="7848600"/>
            <a:ext cx="2651760" cy="484632"/>
          </a:xfrm>
          <a:prstGeom prst="rect">
            <a:avLst/>
          </a:prstGeom>
        </p:spPr>
        <p:txBody>
          <a:bodyPr vert="horz" wrap="square" lIns="0" tIns="12700" rIns="0" bIns="0" rtlCol="0">
            <a:spAutoFit/>
          </a:bodyPr>
          <a:lstStyle/>
          <a:p>
            <a:pPr marL="12700">
              <a:lnSpc>
                <a:spcPts val="955"/>
              </a:lnSpc>
              <a:spcBef>
                <a:spcPts val="100"/>
              </a:spcBef>
            </a:pPr>
            <a:r>
              <a:rPr sz="800" b="1" spc="20" dirty="0">
                <a:solidFill>
                  <a:srgbClr val="312B3D"/>
                </a:solidFill>
                <a:latin typeface="Calibri"/>
                <a:cs typeface="Calibri"/>
              </a:rPr>
              <a:t>MicroPrecision</a:t>
            </a:r>
            <a:endParaRPr sz="800" dirty="0">
              <a:latin typeface="Calibri"/>
              <a:cs typeface="Calibri"/>
            </a:endParaRPr>
          </a:p>
          <a:p>
            <a:pPr marL="12700">
              <a:lnSpc>
                <a:spcPts val="894"/>
              </a:lnSpc>
            </a:pPr>
            <a:r>
              <a:rPr lang="en-US" sz="750" spc="5" dirty="0">
                <a:solidFill>
                  <a:srgbClr val="231F20"/>
                </a:solidFill>
                <a:latin typeface="Trebuchet MS"/>
                <a:cs typeface="Trebuchet MS"/>
              </a:rPr>
              <a:t>M</a:t>
            </a:r>
            <a:r>
              <a:rPr sz="750" spc="10" dirty="0">
                <a:solidFill>
                  <a:srgbClr val="231F20"/>
                </a:solidFill>
                <a:latin typeface="Trebuchet MS"/>
                <a:cs typeface="Trebuchet MS"/>
              </a:rPr>
              <a:t>an</a:t>
            </a:r>
            <a:r>
              <a:rPr sz="750" spc="5" dirty="0">
                <a:solidFill>
                  <a:srgbClr val="231F20"/>
                </a:solidFill>
                <a:latin typeface="Trebuchet MS"/>
                <a:cs typeface="Trebuchet MS"/>
              </a:rPr>
              <a:t>u</a:t>
            </a:r>
            <a:r>
              <a:rPr sz="750" spc="-30" dirty="0">
                <a:solidFill>
                  <a:srgbClr val="231F20"/>
                </a:solidFill>
                <a:latin typeface="Trebuchet MS"/>
                <a:cs typeface="Trebuchet MS"/>
              </a:rPr>
              <a:t>f</a:t>
            </a:r>
            <a:r>
              <a:rPr sz="750" dirty="0">
                <a:solidFill>
                  <a:srgbClr val="231F20"/>
                </a:solidFill>
                <a:latin typeface="Trebuchet MS"/>
                <a:cs typeface="Trebuchet MS"/>
              </a:rPr>
              <a:t>a</a:t>
            </a:r>
            <a:r>
              <a:rPr sz="750" spc="-5" dirty="0">
                <a:solidFill>
                  <a:srgbClr val="231F20"/>
                </a:solidFill>
                <a:latin typeface="Trebuchet MS"/>
                <a:cs typeface="Trebuchet MS"/>
              </a:rPr>
              <a:t>c</a:t>
            </a:r>
            <a:r>
              <a:rPr sz="750" spc="-25" dirty="0">
                <a:solidFill>
                  <a:srgbClr val="231F20"/>
                </a:solidFill>
                <a:latin typeface="Trebuchet MS"/>
                <a:cs typeface="Trebuchet MS"/>
              </a:rPr>
              <a:t>tu</a:t>
            </a:r>
            <a:r>
              <a:rPr sz="750" spc="-50" dirty="0">
                <a:solidFill>
                  <a:srgbClr val="231F20"/>
                </a:solidFill>
                <a:latin typeface="Trebuchet MS"/>
                <a:cs typeface="Trebuchet MS"/>
              </a:rPr>
              <a:t>r</a:t>
            </a:r>
            <a:r>
              <a:rPr sz="750" spc="-40" dirty="0">
                <a:solidFill>
                  <a:srgbClr val="231F20"/>
                </a:solidFill>
                <a:latin typeface="Trebuchet MS"/>
                <a:cs typeface="Trebuchet MS"/>
              </a:rPr>
              <a:t>er</a:t>
            </a:r>
            <a:r>
              <a:rPr sz="750" spc="-60" dirty="0">
                <a:solidFill>
                  <a:srgbClr val="231F20"/>
                </a:solidFill>
                <a:latin typeface="Trebuchet MS"/>
                <a:cs typeface="Trebuchet MS"/>
              </a:rPr>
              <a:t> </a:t>
            </a:r>
            <a:r>
              <a:rPr sz="750" dirty="0">
                <a:solidFill>
                  <a:srgbClr val="231F20"/>
                </a:solidFill>
                <a:latin typeface="Trebuchet MS"/>
                <a:cs typeface="Trebuchet MS"/>
              </a:rPr>
              <a:t>o</a:t>
            </a:r>
            <a:r>
              <a:rPr sz="750" spc="-20" dirty="0">
                <a:solidFill>
                  <a:srgbClr val="231F20"/>
                </a:solidFill>
                <a:latin typeface="Trebuchet MS"/>
                <a:cs typeface="Trebuchet MS"/>
              </a:rPr>
              <a:t>f</a:t>
            </a:r>
            <a:r>
              <a:rPr sz="750" spc="-60" dirty="0">
                <a:solidFill>
                  <a:srgbClr val="231F20"/>
                </a:solidFill>
                <a:latin typeface="Trebuchet MS"/>
                <a:cs typeface="Trebuchet MS"/>
              </a:rPr>
              <a:t> </a:t>
            </a:r>
            <a:r>
              <a:rPr sz="750" spc="-25" dirty="0">
                <a:solidFill>
                  <a:srgbClr val="231F20"/>
                </a:solidFill>
                <a:latin typeface="Trebuchet MS"/>
                <a:cs typeface="Trebuchet MS"/>
              </a:rPr>
              <a:t>p</a:t>
            </a:r>
            <a:r>
              <a:rPr sz="750" spc="-45" dirty="0">
                <a:solidFill>
                  <a:srgbClr val="231F20"/>
                </a:solidFill>
                <a:latin typeface="Trebuchet MS"/>
                <a:cs typeface="Trebuchet MS"/>
              </a:rPr>
              <a:t>r</a:t>
            </a:r>
            <a:r>
              <a:rPr sz="750" spc="-10" dirty="0">
                <a:solidFill>
                  <a:srgbClr val="231F20"/>
                </a:solidFill>
                <a:latin typeface="Trebuchet MS"/>
                <a:cs typeface="Trebuchet MS"/>
              </a:rPr>
              <a:t>ecision</a:t>
            </a:r>
            <a:r>
              <a:rPr sz="750" spc="-40" dirty="0">
                <a:solidFill>
                  <a:srgbClr val="231F20"/>
                </a:solidFill>
                <a:latin typeface="Trebuchet MS"/>
                <a:cs typeface="Trebuchet MS"/>
              </a:rPr>
              <a:t> </a:t>
            </a:r>
            <a:r>
              <a:rPr sz="750" dirty="0">
                <a:solidFill>
                  <a:srgbClr val="231F20"/>
                </a:solidFill>
                <a:latin typeface="Trebuchet MS"/>
                <a:cs typeface="Trebuchet MS"/>
              </a:rPr>
              <a:t>machined</a:t>
            </a:r>
            <a:r>
              <a:rPr sz="750" spc="-40" dirty="0">
                <a:solidFill>
                  <a:srgbClr val="231F20"/>
                </a:solidFill>
                <a:latin typeface="Trebuchet MS"/>
                <a:cs typeface="Trebuchet MS"/>
              </a:rPr>
              <a:t> </a:t>
            </a:r>
            <a:r>
              <a:rPr sz="750" spc="-30" dirty="0">
                <a:solidFill>
                  <a:srgbClr val="231F20"/>
                </a:solidFill>
                <a:latin typeface="Trebuchet MS"/>
                <a:cs typeface="Trebuchet MS"/>
              </a:rPr>
              <a:t>parts.</a:t>
            </a:r>
            <a:endParaRPr sz="750" dirty="0">
              <a:latin typeface="Trebuchet MS"/>
              <a:cs typeface="Trebuchet MS"/>
            </a:endParaRPr>
          </a:p>
          <a:p>
            <a:pPr marL="12700">
              <a:lnSpc>
                <a:spcPct val="100000"/>
              </a:lnSpc>
            </a:pPr>
            <a:r>
              <a:rPr sz="750" i="1" spc="-5" dirty="0">
                <a:solidFill>
                  <a:srgbClr val="231F20"/>
                </a:solidFill>
                <a:latin typeface="Trebuchet MS"/>
                <a:cs typeface="Trebuchet MS"/>
              </a:rPr>
              <a:t>Del</a:t>
            </a:r>
            <a:r>
              <a:rPr sz="750" i="1" spc="-25" dirty="0">
                <a:solidFill>
                  <a:srgbClr val="231F20"/>
                </a:solidFill>
                <a:latin typeface="Trebuchet MS"/>
                <a:cs typeface="Trebuchet MS"/>
              </a:rPr>
              <a:t>a</a:t>
            </a:r>
            <a:r>
              <a:rPr sz="750" i="1" spc="5" dirty="0">
                <a:solidFill>
                  <a:srgbClr val="231F20"/>
                </a:solidFill>
                <a:latin typeface="Trebuchet MS"/>
                <a:cs typeface="Trebuchet MS"/>
              </a:rPr>
              <a:t>v</a:t>
            </a:r>
            <a:r>
              <a:rPr sz="750" i="1" spc="-30" dirty="0">
                <a:solidFill>
                  <a:srgbClr val="231F20"/>
                </a:solidFill>
                <a:latin typeface="Trebuchet MS"/>
                <a:cs typeface="Trebuchet MS"/>
              </a:rPr>
              <a:t>an,</a:t>
            </a:r>
            <a:r>
              <a:rPr sz="750" i="1" spc="-110" dirty="0">
                <a:solidFill>
                  <a:srgbClr val="231F20"/>
                </a:solidFill>
                <a:latin typeface="Trebuchet MS"/>
                <a:cs typeface="Trebuchet MS"/>
              </a:rPr>
              <a:t> </a:t>
            </a:r>
            <a:r>
              <a:rPr sz="750" i="1" spc="10" dirty="0">
                <a:solidFill>
                  <a:srgbClr val="231F20"/>
                </a:solidFill>
                <a:latin typeface="Trebuchet MS"/>
                <a:cs typeface="Trebuchet MS"/>
              </a:rPr>
              <a:t>Wisconsin</a:t>
            </a:r>
            <a:endParaRPr sz="750" i="1" dirty="0">
              <a:latin typeface="Trebuchet MS"/>
              <a:cs typeface="Trebuchet MS"/>
            </a:endParaRPr>
          </a:p>
        </p:txBody>
      </p:sp>
      <p:pic>
        <p:nvPicPr>
          <p:cNvPr id="223" name="object 63">
            <a:extLst>
              <a:ext uri="{FF2B5EF4-FFF2-40B4-BE49-F238E27FC236}">
                <a16:creationId xmlns:a16="http://schemas.microsoft.com/office/drawing/2014/main" id="{E2E2C45C-CB20-B450-7383-CE1BD84F75F0}"/>
              </a:ext>
            </a:extLst>
          </p:cNvPr>
          <p:cNvPicPr/>
          <p:nvPr/>
        </p:nvPicPr>
        <p:blipFill>
          <a:blip r:embed="rId26" cstate="print"/>
          <a:stretch>
            <a:fillRect/>
          </a:stretch>
        </p:blipFill>
        <p:spPr>
          <a:xfrm>
            <a:off x="3025106" y="7967406"/>
            <a:ext cx="752434" cy="338394"/>
          </a:xfrm>
          <a:prstGeom prst="rect">
            <a:avLst/>
          </a:prstGeom>
        </p:spPr>
      </p:pic>
      <p:sp>
        <p:nvSpPr>
          <p:cNvPr id="224" name="object 14">
            <a:extLst>
              <a:ext uri="{FF2B5EF4-FFF2-40B4-BE49-F238E27FC236}">
                <a16:creationId xmlns:a16="http://schemas.microsoft.com/office/drawing/2014/main" id="{56FE97BA-1491-DA3E-8350-96F59E93FC28}"/>
              </a:ext>
            </a:extLst>
          </p:cNvPr>
          <p:cNvSpPr txBox="1"/>
          <p:nvPr/>
        </p:nvSpPr>
        <p:spPr>
          <a:xfrm>
            <a:off x="3931920" y="7818487"/>
            <a:ext cx="2651760" cy="487313"/>
          </a:xfrm>
          <a:prstGeom prst="rect">
            <a:avLst/>
          </a:prstGeom>
        </p:spPr>
        <p:txBody>
          <a:bodyPr vert="horz" wrap="square" lIns="0" tIns="12700" rIns="0" bIns="0" rtlCol="0">
            <a:spAutoFit/>
          </a:bodyPr>
          <a:lstStyle/>
          <a:p>
            <a:pPr marL="12700">
              <a:lnSpc>
                <a:spcPts val="955"/>
              </a:lnSpc>
              <a:spcBef>
                <a:spcPts val="100"/>
              </a:spcBef>
            </a:pPr>
            <a:r>
              <a:rPr lang="en-US" sz="750" b="1" spc="25" dirty="0">
                <a:solidFill>
                  <a:srgbClr val="312B3D"/>
                </a:solidFill>
                <a:latin typeface="Calibri"/>
                <a:cs typeface="Calibri"/>
              </a:rPr>
              <a:t>Circuit Check</a:t>
            </a:r>
            <a:endParaRPr lang="en-US" sz="75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Designer and manufacturer of custom test systems and test fixtures for electronics.</a:t>
            </a:r>
            <a:endParaRPr lang="en-US" sz="750" dirty="0">
              <a:latin typeface="Trebuchet MS"/>
              <a:cs typeface="Trebuchet MS"/>
            </a:endParaRPr>
          </a:p>
          <a:p>
            <a:pPr marL="12700">
              <a:lnSpc>
                <a:spcPts val="869"/>
              </a:lnSpc>
            </a:pPr>
            <a:r>
              <a:rPr lang="en-US" sz="750" i="1" spc="-5" dirty="0">
                <a:solidFill>
                  <a:srgbClr val="231F20"/>
                </a:solidFill>
                <a:latin typeface="Trebuchet MS"/>
                <a:cs typeface="Trebuchet MS"/>
              </a:rPr>
              <a:t>Maple Grove, Minnesota</a:t>
            </a:r>
            <a:endParaRPr lang="en-US" sz="750" i="1" dirty="0">
              <a:latin typeface="Trebuchet MS"/>
              <a:cs typeface="Trebuchet MS"/>
            </a:endParaRPr>
          </a:p>
        </p:txBody>
      </p:sp>
      <p:pic>
        <p:nvPicPr>
          <p:cNvPr id="225" name="object 5">
            <a:extLst>
              <a:ext uri="{FF2B5EF4-FFF2-40B4-BE49-F238E27FC236}">
                <a16:creationId xmlns:a16="http://schemas.microsoft.com/office/drawing/2014/main" id="{ADB8A050-BA0A-58E6-8D7A-DF22849B70D3}"/>
              </a:ext>
            </a:extLst>
          </p:cNvPr>
          <p:cNvPicPr>
            <a:picLocks noChangeAspect="1"/>
          </p:cNvPicPr>
          <p:nvPr/>
        </p:nvPicPr>
        <p:blipFill>
          <a:blip r:embed="rId27" cstate="print"/>
          <a:stretch>
            <a:fillRect/>
          </a:stretch>
        </p:blipFill>
        <p:spPr>
          <a:xfrm>
            <a:off x="6627156" y="7978955"/>
            <a:ext cx="825593" cy="158141"/>
          </a:xfrm>
          <a:prstGeom prst="rect">
            <a:avLst/>
          </a:prstGeom>
        </p:spPr>
      </p:pic>
      <p:sp>
        <p:nvSpPr>
          <p:cNvPr id="226" name="object 37">
            <a:extLst>
              <a:ext uri="{FF2B5EF4-FFF2-40B4-BE49-F238E27FC236}">
                <a16:creationId xmlns:a16="http://schemas.microsoft.com/office/drawing/2014/main" id="{8CD2305A-B85B-B8AF-2156-43129B6F0786}"/>
              </a:ext>
            </a:extLst>
          </p:cNvPr>
          <p:cNvSpPr txBox="1"/>
          <p:nvPr/>
        </p:nvSpPr>
        <p:spPr>
          <a:xfrm>
            <a:off x="274320" y="8506968"/>
            <a:ext cx="2651760" cy="484632"/>
          </a:xfrm>
          <a:prstGeom prst="rect">
            <a:avLst/>
          </a:prstGeom>
        </p:spPr>
        <p:txBody>
          <a:bodyPr vert="horz" wrap="square" lIns="0" tIns="12700" rIns="0" bIns="0" rtlCol="0">
            <a:spAutoFit/>
          </a:bodyPr>
          <a:lstStyle/>
          <a:p>
            <a:pPr marL="12700">
              <a:lnSpc>
                <a:spcPts val="955"/>
              </a:lnSpc>
              <a:spcBef>
                <a:spcPts val="100"/>
              </a:spcBef>
            </a:pPr>
            <a:r>
              <a:rPr sz="800" b="1" spc="25" dirty="0">
                <a:solidFill>
                  <a:srgbClr val="312B3D"/>
                </a:solidFill>
                <a:latin typeface="Calibri"/>
                <a:cs typeface="Calibri"/>
              </a:rPr>
              <a:t>Omni</a:t>
            </a:r>
            <a:r>
              <a:rPr sz="800" b="1" spc="-15" dirty="0">
                <a:solidFill>
                  <a:srgbClr val="312B3D"/>
                </a:solidFill>
                <a:latin typeface="Calibri"/>
                <a:cs typeface="Calibri"/>
              </a:rPr>
              <a:t> </a:t>
            </a:r>
            <a:r>
              <a:rPr sz="800" b="1" spc="30" dirty="0">
                <a:solidFill>
                  <a:srgbClr val="312B3D"/>
                </a:solidFill>
                <a:latin typeface="Calibri"/>
                <a:cs typeface="Calibri"/>
              </a:rPr>
              <a:t>Gla</a:t>
            </a:r>
            <a:r>
              <a:rPr sz="800" b="1" spc="20" dirty="0">
                <a:solidFill>
                  <a:srgbClr val="312B3D"/>
                </a:solidFill>
                <a:latin typeface="Calibri"/>
                <a:cs typeface="Calibri"/>
              </a:rPr>
              <a:t>s</a:t>
            </a:r>
            <a:r>
              <a:rPr sz="800" b="1" spc="60" dirty="0">
                <a:solidFill>
                  <a:srgbClr val="312B3D"/>
                </a:solidFill>
                <a:latin typeface="Calibri"/>
                <a:cs typeface="Calibri"/>
              </a:rPr>
              <a:t>s</a:t>
            </a:r>
            <a:r>
              <a:rPr sz="800" b="1" spc="-15" dirty="0">
                <a:solidFill>
                  <a:srgbClr val="312B3D"/>
                </a:solidFill>
                <a:latin typeface="Calibri"/>
                <a:cs typeface="Calibri"/>
              </a:rPr>
              <a:t> </a:t>
            </a:r>
            <a:r>
              <a:rPr sz="800" b="1" spc="-80" dirty="0">
                <a:solidFill>
                  <a:srgbClr val="312B3D"/>
                </a:solidFill>
                <a:latin typeface="Calibri"/>
                <a:cs typeface="Calibri"/>
              </a:rPr>
              <a:t>&amp;</a:t>
            </a:r>
            <a:r>
              <a:rPr sz="800" b="1" spc="-15" dirty="0">
                <a:solidFill>
                  <a:srgbClr val="312B3D"/>
                </a:solidFill>
                <a:latin typeface="Calibri"/>
                <a:cs typeface="Calibri"/>
              </a:rPr>
              <a:t> </a:t>
            </a:r>
            <a:r>
              <a:rPr sz="800" b="1" spc="45" dirty="0">
                <a:solidFill>
                  <a:srgbClr val="312B3D"/>
                </a:solidFill>
                <a:latin typeface="Calibri"/>
                <a:cs typeface="Calibri"/>
              </a:rPr>
              <a:t>P</a:t>
            </a:r>
            <a:r>
              <a:rPr sz="800" b="1" spc="15" dirty="0">
                <a:solidFill>
                  <a:srgbClr val="312B3D"/>
                </a:solidFill>
                <a:latin typeface="Calibri"/>
                <a:cs typeface="Calibri"/>
              </a:rPr>
              <a:t>ai</a:t>
            </a:r>
            <a:r>
              <a:rPr sz="800" b="1" spc="10" dirty="0">
                <a:solidFill>
                  <a:srgbClr val="312B3D"/>
                </a:solidFill>
                <a:latin typeface="Calibri"/>
                <a:cs typeface="Calibri"/>
              </a:rPr>
              <a:t>n</a:t>
            </a:r>
            <a:r>
              <a:rPr sz="800" b="1" spc="55" dirty="0">
                <a:solidFill>
                  <a:srgbClr val="312B3D"/>
                </a:solidFill>
                <a:latin typeface="Calibri"/>
                <a:cs typeface="Calibri"/>
              </a:rPr>
              <a:t>t</a:t>
            </a:r>
            <a:endParaRPr sz="80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P</a:t>
            </a:r>
            <a:r>
              <a:rPr sz="750" spc="-25" dirty="0">
                <a:solidFill>
                  <a:srgbClr val="231F20"/>
                </a:solidFill>
                <a:latin typeface="Trebuchet MS"/>
                <a:cs typeface="Trebuchet MS"/>
              </a:rPr>
              <a:t>rovider</a:t>
            </a:r>
            <a:r>
              <a:rPr sz="750" spc="-60" dirty="0">
                <a:solidFill>
                  <a:srgbClr val="231F20"/>
                </a:solidFill>
                <a:latin typeface="Trebuchet MS"/>
                <a:cs typeface="Trebuchet MS"/>
              </a:rPr>
              <a:t> </a:t>
            </a:r>
            <a:r>
              <a:rPr sz="750" spc="-10" dirty="0">
                <a:solidFill>
                  <a:srgbClr val="231F20"/>
                </a:solidFill>
                <a:latin typeface="Trebuchet MS"/>
                <a:cs typeface="Trebuchet MS"/>
              </a:rPr>
              <a:t>of</a:t>
            </a:r>
            <a:r>
              <a:rPr sz="750" spc="-60" dirty="0">
                <a:solidFill>
                  <a:srgbClr val="231F20"/>
                </a:solidFill>
                <a:latin typeface="Trebuchet MS"/>
                <a:cs typeface="Trebuchet MS"/>
              </a:rPr>
              <a:t> </a:t>
            </a:r>
            <a:r>
              <a:rPr sz="750" dirty="0">
                <a:solidFill>
                  <a:srgbClr val="231F20"/>
                </a:solidFill>
                <a:latin typeface="Trebuchet MS"/>
                <a:cs typeface="Trebuchet MS"/>
              </a:rPr>
              <a:t>glass</a:t>
            </a:r>
            <a:r>
              <a:rPr sz="750" spc="-40"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spc="-15" dirty="0">
                <a:solidFill>
                  <a:srgbClr val="231F20"/>
                </a:solidFill>
                <a:latin typeface="Trebuchet MS"/>
                <a:cs typeface="Trebuchet MS"/>
              </a:rPr>
              <a:t>paint</a:t>
            </a:r>
            <a:r>
              <a:rPr sz="750" spc="-40" dirty="0">
                <a:solidFill>
                  <a:srgbClr val="231F20"/>
                </a:solidFill>
                <a:latin typeface="Trebuchet MS"/>
                <a:cs typeface="Trebuchet MS"/>
              </a:rPr>
              <a:t> </a:t>
            </a:r>
            <a:r>
              <a:rPr sz="750" spc="-35" dirty="0">
                <a:solidFill>
                  <a:srgbClr val="231F20"/>
                </a:solidFill>
                <a:latin typeface="Trebuchet MS"/>
                <a:cs typeface="Trebuchet MS"/>
              </a:rPr>
              <a:t>related</a:t>
            </a:r>
            <a:r>
              <a:rPr sz="750" spc="-40" dirty="0">
                <a:solidFill>
                  <a:srgbClr val="231F20"/>
                </a:solidFill>
                <a:latin typeface="Trebuchet MS"/>
                <a:cs typeface="Trebuchet MS"/>
              </a:rPr>
              <a:t> </a:t>
            </a:r>
            <a:r>
              <a:rPr sz="750" spc="-5" dirty="0">
                <a:solidFill>
                  <a:srgbClr val="231F20"/>
                </a:solidFill>
                <a:latin typeface="Trebuchet MS"/>
                <a:cs typeface="Trebuchet MS"/>
              </a:rPr>
              <a:t>products</a:t>
            </a:r>
            <a:r>
              <a:rPr sz="750" spc="-40" dirty="0">
                <a:solidFill>
                  <a:srgbClr val="231F20"/>
                </a:solidFill>
                <a:latin typeface="Trebuchet MS"/>
                <a:cs typeface="Trebuchet MS"/>
              </a:rPr>
              <a:t> </a:t>
            </a:r>
            <a:r>
              <a:rPr sz="750" spc="5" dirty="0">
                <a:solidFill>
                  <a:srgbClr val="231F20"/>
                </a:solidFill>
                <a:latin typeface="Trebuchet MS"/>
                <a:cs typeface="Trebuchet MS"/>
              </a:rPr>
              <a:t>and </a:t>
            </a:r>
            <a:r>
              <a:rPr sz="750" spc="-210" dirty="0">
                <a:solidFill>
                  <a:srgbClr val="231F20"/>
                </a:solidFill>
                <a:latin typeface="Trebuchet MS"/>
                <a:cs typeface="Trebuchet MS"/>
              </a:rPr>
              <a:t> </a:t>
            </a:r>
            <a:r>
              <a:rPr sz="750" spc="-25" dirty="0">
                <a:solidFill>
                  <a:srgbClr val="231F20"/>
                </a:solidFill>
                <a:latin typeface="Trebuchet MS"/>
                <a:cs typeface="Trebuchet MS"/>
              </a:rPr>
              <a:t>services.</a:t>
            </a:r>
            <a:endParaRPr sz="750" dirty="0">
              <a:latin typeface="Trebuchet MS"/>
              <a:cs typeface="Trebuchet MS"/>
            </a:endParaRPr>
          </a:p>
          <a:p>
            <a:pPr marL="12700">
              <a:lnSpc>
                <a:spcPts val="869"/>
              </a:lnSpc>
            </a:pPr>
            <a:r>
              <a:rPr sz="750" i="1" spc="20" dirty="0">
                <a:solidFill>
                  <a:srgbClr val="231F20"/>
                </a:solidFill>
                <a:latin typeface="Trebuchet MS"/>
                <a:cs typeface="Trebuchet MS"/>
              </a:rPr>
              <a:t>Osh</a:t>
            </a:r>
            <a:r>
              <a:rPr sz="750" i="1" dirty="0">
                <a:solidFill>
                  <a:srgbClr val="231F20"/>
                </a:solidFill>
                <a:latin typeface="Trebuchet MS"/>
                <a:cs typeface="Trebuchet MS"/>
              </a:rPr>
              <a:t>k</a:t>
            </a:r>
            <a:r>
              <a:rPr sz="750" i="1" spc="-5" dirty="0">
                <a:solidFill>
                  <a:srgbClr val="231F20"/>
                </a:solidFill>
                <a:latin typeface="Trebuchet MS"/>
                <a:cs typeface="Trebuchet MS"/>
              </a:rPr>
              <a:t>osh,</a:t>
            </a:r>
            <a:r>
              <a:rPr sz="750" i="1" spc="-110" dirty="0">
                <a:solidFill>
                  <a:srgbClr val="231F20"/>
                </a:solidFill>
                <a:latin typeface="Trebuchet MS"/>
                <a:cs typeface="Trebuchet MS"/>
              </a:rPr>
              <a:t> </a:t>
            </a:r>
            <a:r>
              <a:rPr sz="750" i="1" spc="10" dirty="0">
                <a:solidFill>
                  <a:srgbClr val="231F20"/>
                </a:solidFill>
                <a:latin typeface="Trebuchet MS"/>
                <a:cs typeface="Trebuchet MS"/>
              </a:rPr>
              <a:t>Wisconsin</a:t>
            </a:r>
            <a:endParaRPr sz="750" i="1" dirty="0">
              <a:latin typeface="Trebuchet MS"/>
              <a:cs typeface="Trebuchet MS"/>
            </a:endParaRPr>
          </a:p>
        </p:txBody>
      </p:sp>
      <p:pic>
        <p:nvPicPr>
          <p:cNvPr id="227" name="object 68">
            <a:extLst>
              <a:ext uri="{FF2B5EF4-FFF2-40B4-BE49-F238E27FC236}">
                <a16:creationId xmlns:a16="http://schemas.microsoft.com/office/drawing/2014/main" id="{965EB22D-BD10-A713-8FF1-7A246AB5AEC3}"/>
              </a:ext>
            </a:extLst>
          </p:cNvPr>
          <p:cNvPicPr/>
          <p:nvPr/>
        </p:nvPicPr>
        <p:blipFill>
          <a:blip r:embed="rId28" cstate="print"/>
          <a:stretch>
            <a:fillRect/>
          </a:stretch>
        </p:blipFill>
        <p:spPr>
          <a:xfrm>
            <a:off x="3058220" y="8444594"/>
            <a:ext cx="686207" cy="481576"/>
          </a:xfrm>
          <a:prstGeom prst="rect">
            <a:avLst/>
          </a:prstGeom>
        </p:spPr>
      </p:pic>
      <p:sp>
        <p:nvSpPr>
          <p:cNvPr id="228" name="object 14">
            <a:extLst>
              <a:ext uri="{FF2B5EF4-FFF2-40B4-BE49-F238E27FC236}">
                <a16:creationId xmlns:a16="http://schemas.microsoft.com/office/drawing/2014/main" id="{7B777FE8-9266-3A53-E9DD-D44406430410}"/>
              </a:ext>
            </a:extLst>
          </p:cNvPr>
          <p:cNvSpPr txBox="1"/>
          <p:nvPr/>
        </p:nvSpPr>
        <p:spPr>
          <a:xfrm>
            <a:off x="3931920" y="8458200"/>
            <a:ext cx="2651760" cy="484632"/>
          </a:xfrm>
          <a:prstGeom prst="rect">
            <a:avLst/>
          </a:prstGeom>
        </p:spPr>
        <p:txBody>
          <a:bodyPr vert="horz" wrap="square" lIns="0" tIns="12700" rIns="0" bIns="0" rtlCol="0">
            <a:spAutoFit/>
          </a:bodyPr>
          <a:lstStyle/>
          <a:p>
            <a:pPr marL="12700">
              <a:lnSpc>
                <a:spcPts val="955"/>
              </a:lnSpc>
              <a:spcBef>
                <a:spcPts val="100"/>
              </a:spcBef>
            </a:pPr>
            <a:r>
              <a:rPr lang="en-US" sz="750" b="1" spc="25" dirty="0">
                <a:solidFill>
                  <a:srgbClr val="312B3D"/>
                </a:solidFill>
                <a:latin typeface="Calibri"/>
                <a:cs typeface="Calibri"/>
              </a:rPr>
              <a:t>Kish</a:t>
            </a:r>
            <a:endParaRPr lang="en-US" sz="75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Distributor and processor of industrial minerals.</a:t>
            </a:r>
            <a:endParaRPr lang="en-US" sz="750" dirty="0">
              <a:latin typeface="Trebuchet MS"/>
              <a:cs typeface="Trebuchet MS"/>
            </a:endParaRPr>
          </a:p>
          <a:p>
            <a:pPr marL="12700">
              <a:lnSpc>
                <a:spcPts val="869"/>
              </a:lnSpc>
            </a:pPr>
            <a:r>
              <a:rPr lang="en-US" sz="750" i="1" spc="-5" dirty="0">
                <a:solidFill>
                  <a:srgbClr val="231F20"/>
                </a:solidFill>
                <a:latin typeface="Trebuchet MS"/>
                <a:cs typeface="Trebuchet MS"/>
              </a:rPr>
              <a:t>Cleveland, Ohio</a:t>
            </a:r>
            <a:endParaRPr lang="en-US" sz="750" i="1" dirty="0">
              <a:latin typeface="Trebuchet MS"/>
              <a:cs typeface="Trebuchet MS"/>
            </a:endParaRPr>
          </a:p>
        </p:txBody>
      </p:sp>
      <p:pic>
        <p:nvPicPr>
          <p:cNvPr id="229" name="Picture 1" descr="Industrial Minerals, Extenders and Additives Supplier - The Kish Company">
            <a:extLst>
              <a:ext uri="{FF2B5EF4-FFF2-40B4-BE49-F238E27FC236}">
                <a16:creationId xmlns:a16="http://schemas.microsoft.com/office/drawing/2014/main" id="{2A565381-0AAD-7302-740F-E821D3B31A8A}"/>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625031" y="8601813"/>
            <a:ext cx="829842" cy="28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 name="object 38">
            <a:extLst>
              <a:ext uri="{FF2B5EF4-FFF2-40B4-BE49-F238E27FC236}">
                <a16:creationId xmlns:a16="http://schemas.microsoft.com/office/drawing/2014/main" id="{F377FA3B-0288-EBF1-C38E-54817672A204}"/>
              </a:ext>
            </a:extLst>
          </p:cNvPr>
          <p:cNvSpPr txBox="1"/>
          <p:nvPr/>
        </p:nvSpPr>
        <p:spPr>
          <a:xfrm>
            <a:off x="274320" y="9113887"/>
            <a:ext cx="2651760" cy="371897"/>
          </a:xfrm>
          <a:prstGeom prst="rect">
            <a:avLst/>
          </a:prstGeom>
        </p:spPr>
        <p:txBody>
          <a:bodyPr vert="horz" wrap="square" lIns="0" tIns="12700" rIns="0" bIns="0" rtlCol="0">
            <a:spAutoFit/>
          </a:bodyPr>
          <a:lstStyle/>
          <a:p>
            <a:pPr marL="12700">
              <a:lnSpc>
                <a:spcPts val="955"/>
              </a:lnSpc>
              <a:spcBef>
                <a:spcPts val="100"/>
              </a:spcBef>
            </a:pPr>
            <a:r>
              <a:rPr sz="800" b="1" spc="20" dirty="0">
                <a:solidFill>
                  <a:srgbClr val="312B3D"/>
                </a:solidFill>
                <a:latin typeface="Calibri"/>
                <a:cs typeface="Calibri"/>
              </a:rPr>
              <a:t>Elgen</a:t>
            </a:r>
            <a:endParaRPr sz="800" dirty="0">
              <a:latin typeface="Calibri"/>
              <a:cs typeface="Calibri"/>
            </a:endParaRPr>
          </a:p>
          <a:p>
            <a:pPr marL="12700" marR="5080">
              <a:lnSpc>
                <a:spcPts val="900"/>
              </a:lnSpc>
              <a:spcBef>
                <a:spcPts val="25"/>
              </a:spcBef>
            </a:pPr>
            <a:r>
              <a:rPr lang="en-US" sz="750" spc="5" dirty="0">
                <a:solidFill>
                  <a:srgbClr val="231F20"/>
                </a:solidFill>
                <a:latin typeface="Trebuchet MS"/>
                <a:cs typeface="Trebuchet MS"/>
              </a:rPr>
              <a:t>E</a:t>
            </a:r>
            <a:r>
              <a:rPr sz="750" spc="-20" dirty="0">
                <a:solidFill>
                  <a:srgbClr val="231F20"/>
                </a:solidFill>
                <a:latin typeface="Trebuchet MS"/>
                <a:cs typeface="Trebuchet MS"/>
              </a:rPr>
              <a:t>ngineer</a:t>
            </a:r>
            <a:r>
              <a:rPr sz="750" spc="-60" dirty="0">
                <a:solidFill>
                  <a:srgbClr val="231F20"/>
                </a:solidFill>
                <a:latin typeface="Trebuchet MS"/>
                <a:cs typeface="Trebuchet MS"/>
              </a:rPr>
              <a:t> </a:t>
            </a:r>
            <a:r>
              <a:rPr sz="750" spc="5" dirty="0">
                <a:solidFill>
                  <a:srgbClr val="231F20"/>
                </a:solidFill>
                <a:latin typeface="Trebuchet MS"/>
                <a:cs typeface="Trebuchet MS"/>
              </a:rPr>
              <a:t>and</a:t>
            </a:r>
            <a:r>
              <a:rPr sz="750" spc="-40" dirty="0">
                <a:solidFill>
                  <a:srgbClr val="231F20"/>
                </a:solidFill>
                <a:latin typeface="Trebuchet MS"/>
                <a:cs typeface="Trebuchet MS"/>
              </a:rPr>
              <a:t> </a:t>
            </a:r>
            <a:r>
              <a:rPr sz="750" spc="10" dirty="0">
                <a:solidFill>
                  <a:srgbClr val="231F20"/>
                </a:solidFill>
                <a:latin typeface="Trebuchet MS"/>
                <a:cs typeface="Trebuchet MS"/>
              </a:rPr>
              <a:t>man</a:t>
            </a:r>
            <a:r>
              <a:rPr sz="750" spc="5" dirty="0">
                <a:solidFill>
                  <a:srgbClr val="231F20"/>
                </a:solidFill>
                <a:latin typeface="Trebuchet MS"/>
                <a:cs typeface="Trebuchet MS"/>
              </a:rPr>
              <a:t>u</a:t>
            </a:r>
            <a:r>
              <a:rPr sz="750" spc="-30" dirty="0">
                <a:solidFill>
                  <a:srgbClr val="231F20"/>
                </a:solidFill>
                <a:latin typeface="Trebuchet MS"/>
                <a:cs typeface="Trebuchet MS"/>
              </a:rPr>
              <a:t>f</a:t>
            </a:r>
            <a:r>
              <a:rPr sz="750" dirty="0">
                <a:solidFill>
                  <a:srgbClr val="231F20"/>
                </a:solidFill>
                <a:latin typeface="Trebuchet MS"/>
                <a:cs typeface="Trebuchet MS"/>
              </a:rPr>
              <a:t>a</a:t>
            </a:r>
            <a:r>
              <a:rPr sz="750" spc="-5" dirty="0">
                <a:solidFill>
                  <a:srgbClr val="231F20"/>
                </a:solidFill>
                <a:latin typeface="Trebuchet MS"/>
                <a:cs typeface="Trebuchet MS"/>
              </a:rPr>
              <a:t>c</a:t>
            </a:r>
            <a:r>
              <a:rPr sz="750" spc="-25" dirty="0">
                <a:solidFill>
                  <a:srgbClr val="231F20"/>
                </a:solidFill>
                <a:latin typeface="Trebuchet MS"/>
                <a:cs typeface="Trebuchet MS"/>
              </a:rPr>
              <a:t>tu</a:t>
            </a:r>
            <a:r>
              <a:rPr sz="750" spc="-50" dirty="0">
                <a:solidFill>
                  <a:srgbClr val="231F20"/>
                </a:solidFill>
                <a:latin typeface="Trebuchet MS"/>
                <a:cs typeface="Trebuchet MS"/>
              </a:rPr>
              <a:t>r</a:t>
            </a:r>
            <a:r>
              <a:rPr sz="750" spc="-40" dirty="0">
                <a:solidFill>
                  <a:srgbClr val="231F20"/>
                </a:solidFill>
                <a:latin typeface="Trebuchet MS"/>
                <a:cs typeface="Trebuchet MS"/>
              </a:rPr>
              <a:t>er</a:t>
            </a:r>
            <a:r>
              <a:rPr sz="750" spc="-60" dirty="0">
                <a:solidFill>
                  <a:srgbClr val="231F20"/>
                </a:solidFill>
                <a:latin typeface="Trebuchet MS"/>
                <a:cs typeface="Trebuchet MS"/>
              </a:rPr>
              <a:t> </a:t>
            </a:r>
            <a:r>
              <a:rPr sz="750" dirty="0">
                <a:solidFill>
                  <a:srgbClr val="231F20"/>
                </a:solidFill>
                <a:latin typeface="Trebuchet MS"/>
                <a:cs typeface="Trebuchet MS"/>
              </a:rPr>
              <a:t>o</a:t>
            </a:r>
            <a:r>
              <a:rPr sz="750" spc="-20" dirty="0">
                <a:solidFill>
                  <a:srgbClr val="231F20"/>
                </a:solidFill>
                <a:latin typeface="Trebuchet MS"/>
                <a:cs typeface="Trebuchet MS"/>
              </a:rPr>
              <a:t>f</a:t>
            </a:r>
            <a:r>
              <a:rPr sz="750" spc="-60" dirty="0">
                <a:solidFill>
                  <a:srgbClr val="231F20"/>
                </a:solidFill>
                <a:latin typeface="Trebuchet MS"/>
                <a:cs typeface="Trebuchet MS"/>
              </a:rPr>
              <a:t> </a:t>
            </a:r>
            <a:r>
              <a:rPr sz="750" spc="5" dirty="0">
                <a:solidFill>
                  <a:srgbClr val="231F20"/>
                </a:solidFill>
                <a:latin typeface="Trebuchet MS"/>
                <a:cs typeface="Trebuchet MS"/>
              </a:rPr>
              <a:t>du</a:t>
            </a:r>
            <a:r>
              <a:rPr sz="750" dirty="0">
                <a:solidFill>
                  <a:srgbClr val="231F20"/>
                </a:solidFill>
                <a:latin typeface="Trebuchet MS"/>
                <a:cs typeface="Trebuchet MS"/>
              </a:rPr>
              <a:t>c</a:t>
            </a:r>
            <a:r>
              <a:rPr sz="750" spc="-20" dirty="0">
                <a:solidFill>
                  <a:srgbClr val="231F20"/>
                </a:solidFill>
                <a:latin typeface="Trebuchet MS"/>
                <a:cs typeface="Trebuchet MS"/>
              </a:rPr>
              <a:t>t</a:t>
            </a:r>
            <a:r>
              <a:rPr sz="750" spc="-40" dirty="0">
                <a:solidFill>
                  <a:srgbClr val="231F20"/>
                </a:solidFill>
                <a:latin typeface="Trebuchet MS"/>
                <a:cs typeface="Trebuchet MS"/>
              </a:rPr>
              <a:t>w</a:t>
            </a:r>
            <a:r>
              <a:rPr sz="750" spc="-25" dirty="0">
                <a:solidFill>
                  <a:srgbClr val="231F20"/>
                </a:solidFill>
                <a:latin typeface="Trebuchet MS"/>
                <a:cs typeface="Trebuchet MS"/>
              </a:rPr>
              <a:t>ork</a:t>
            </a:r>
            <a:r>
              <a:rPr sz="750" spc="-50" dirty="0">
                <a:solidFill>
                  <a:srgbClr val="231F20"/>
                </a:solidFill>
                <a:latin typeface="Trebuchet MS"/>
                <a:cs typeface="Trebuchet MS"/>
              </a:rPr>
              <a:t> </a:t>
            </a:r>
            <a:r>
              <a:rPr sz="750" dirty="0">
                <a:solidFill>
                  <a:srgbClr val="231F20"/>
                </a:solidFill>
                <a:latin typeface="Trebuchet MS"/>
                <a:cs typeface="Trebuchet MS"/>
              </a:rPr>
              <a:t>accessory </a:t>
            </a:r>
            <a:r>
              <a:rPr sz="750" spc="-15" dirty="0">
                <a:solidFill>
                  <a:srgbClr val="231F20"/>
                </a:solidFill>
                <a:latin typeface="Trebuchet MS"/>
                <a:cs typeface="Trebuchet MS"/>
              </a:rPr>
              <a:t>products.</a:t>
            </a:r>
            <a:endParaRPr sz="750" dirty="0">
              <a:latin typeface="Trebuchet MS"/>
              <a:cs typeface="Trebuchet MS"/>
            </a:endParaRPr>
          </a:p>
          <a:p>
            <a:pPr marL="12700">
              <a:lnSpc>
                <a:spcPts val="869"/>
              </a:lnSpc>
            </a:pPr>
            <a:r>
              <a:rPr sz="750" i="1" spc="10" dirty="0">
                <a:solidFill>
                  <a:srgbClr val="231F20"/>
                </a:solidFill>
                <a:latin typeface="Trebuchet MS"/>
                <a:cs typeface="Trebuchet MS"/>
              </a:rPr>
              <a:t>Clo</a:t>
            </a:r>
            <a:r>
              <a:rPr sz="750" i="1" dirty="0">
                <a:solidFill>
                  <a:srgbClr val="231F20"/>
                </a:solidFill>
                <a:latin typeface="Trebuchet MS"/>
                <a:cs typeface="Trebuchet MS"/>
              </a:rPr>
              <a:t>s</a:t>
            </a:r>
            <a:r>
              <a:rPr sz="750" i="1" spc="-5" dirty="0">
                <a:solidFill>
                  <a:srgbClr val="231F20"/>
                </a:solidFill>
                <a:latin typeface="Trebuchet MS"/>
                <a:cs typeface="Trebuchet MS"/>
              </a:rPr>
              <a:t>t</a:t>
            </a:r>
            <a:r>
              <a:rPr sz="750" i="1" spc="-30" dirty="0">
                <a:solidFill>
                  <a:srgbClr val="231F20"/>
                </a:solidFill>
                <a:latin typeface="Trebuchet MS"/>
                <a:cs typeface="Trebuchet MS"/>
              </a:rPr>
              <a:t>e</a:t>
            </a:r>
            <a:r>
              <a:rPr sz="750" i="1" spc="-65" dirty="0">
                <a:solidFill>
                  <a:srgbClr val="231F20"/>
                </a:solidFill>
                <a:latin typeface="Trebuchet MS"/>
                <a:cs typeface="Trebuchet MS"/>
              </a:rPr>
              <a:t>r</a:t>
            </a:r>
            <a:r>
              <a:rPr sz="750" i="1" spc="-100" dirty="0">
                <a:solidFill>
                  <a:srgbClr val="231F20"/>
                </a:solidFill>
                <a:latin typeface="Trebuchet MS"/>
                <a:cs typeface="Trebuchet MS"/>
              </a:rPr>
              <a:t>,</a:t>
            </a:r>
            <a:r>
              <a:rPr lang="en-US" sz="750" i="1" spc="-95" dirty="0">
                <a:solidFill>
                  <a:srgbClr val="231F20"/>
                </a:solidFill>
                <a:latin typeface="Trebuchet MS"/>
                <a:cs typeface="Trebuchet MS"/>
              </a:rPr>
              <a:t> </a:t>
            </a:r>
            <a:r>
              <a:rPr sz="750" i="1" spc="10" dirty="0">
                <a:solidFill>
                  <a:srgbClr val="231F20"/>
                </a:solidFill>
                <a:latin typeface="Trebuchet MS"/>
                <a:cs typeface="Trebuchet MS"/>
              </a:rPr>
              <a:t>N</a:t>
            </a:r>
            <a:r>
              <a:rPr sz="750" i="1" dirty="0">
                <a:solidFill>
                  <a:srgbClr val="231F20"/>
                </a:solidFill>
                <a:latin typeface="Trebuchet MS"/>
                <a:cs typeface="Trebuchet MS"/>
              </a:rPr>
              <a:t>e</a:t>
            </a:r>
            <a:r>
              <a:rPr sz="750" i="1" spc="15" dirty="0">
                <a:solidFill>
                  <a:srgbClr val="231F20"/>
                </a:solidFill>
                <a:latin typeface="Trebuchet MS"/>
                <a:cs typeface="Trebuchet MS"/>
              </a:rPr>
              <a:t>w</a:t>
            </a:r>
            <a:r>
              <a:rPr sz="750" i="1" spc="-80" dirty="0">
                <a:solidFill>
                  <a:srgbClr val="231F20"/>
                </a:solidFill>
                <a:latin typeface="Trebuchet MS"/>
                <a:cs typeface="Trebuchet MS"/>
              </a:rPr>
              <a:t> </a:t>
            </a:r>
            <a:r>
              <a:rPr sz="750" i="1" spc="-20" dirty="0">
                <a:solidFill>
                  <a:srgbClr val="231F20"/>
                </a:solidFill>
                <a:latin typeface="Trebuchet MS"/>
                <a:cs typeface="Trebuchet MS"/>
              </a:rPr>
              <a:t>Je</a:t>
            </a:r>
            <a:r>
              <a:rPr sz="750" i="1" spc="-25" dirty="0">
                <a:solidFill>
                  <a:srgbClr val="231F20"/>
                </a:solidFill>
                <a:latin typeface="Trebuchet MS"/>
                <a:cs typeface="Trebuchet MS"/>
              </a:rPr>
              <a:t>r</a:t>
            </a:r>
            <a:r>
              <a:rPr sz="750" i="1" spc="15" dirty="0">
                <a:solidFill>
                  <a:srgbClr val="231F20"/>
                </a:solidFill>
                <a:latin typeface="Trebuchet MS"/>
                <a:cs typeface="Trebuchet MS"/>
              </a:rPr>
              <a:t>s</a:t>
            </a:r>
            <a:r>
              <a:rPr sz="750" i="1" spc="5" dirty="0">
                <a:solidFill>
                  <a:srgbClr val="231F20"/>
                </a:solidFill>
                <a:latin typeface="Trebuchet MS"/>
                <a:cs typeface="Trebuchet MS"/>
              </a:rPr>
              <a:t>e</a:t>
            </a:r>
            <a:r>
              <a:rPr sz="750" i="1" spc="15" dirty="0">
                <a:solidFill>
                  <a:srgbClr val="231F20"/>
                </a:solidFill>
                <a:latin typeface="Trebuchet MS"/>
                <a:cs typeface="Trebuchet MS"/>
              </a:rPr>
              <a:t>y</a:t>
            </a:r>
            <a:endParaRPr sz="750" i="1" dirty="0">
              <a:latin typeface="Trebuchet MS"/>
              <a:cs typeface="Trebuchet MS"/>
            </a:endParaRPr>
          </a:p>
        </p:txBody>
      </p:sp>
      <p:pic>
        <p:nvPicPr>
          <p:cNvPr id="231" name="object 46">
            <a:extLst>
              <a:ext uri="{FF2B5EF4-FFF2-40B4-BE49-F238E27FC236}">
                <a16:creationId xmlns:a16="http://schemas.microsoft.com/office/drawing/2014/main" id="{84D9E896-0F7D-0E8E-C29E-3A76E4AFC611}"/>
              </a:ext>
            </a:extLst>
          </p:cNvPr>
          <p:cNvPicPr/>
          <p:nvPr/>
        </p:nvPicPr>
        <p:blipFill>
          <a:blip r:embed="rId30" cstate="print"/>
          <a:stretch>
            <a:fillRect/>
          </a:stretch>
        </p:blipFill>
        <p:spPr>
          <a:xfrm>
            <a:off x="3128499" y="9107336"/>
            <a:ext cx="545649" cy="349735"/>
          </a:xfrm>
          <a:prstGeom prst="rect">
            <a:avLst/>
          </a:prstGeom>
        </p:spPr>
      </p:pic>
      <p:sp>
        <p:nvSpPr>
          <p:cNvPr id="232" name="object 14">
            <a:extLst>
              <a:ext uri="{FF2B5EF4-FFF2-40B4-BE49-F238E27FC236}">
                <a16:creationId xmlns:a16="http://schemas.microsoft.com/office/drawing/2014/main" id="{0D52EAEF-F4E5-4404-9C60-39946B171F27}"/>
              </a:ext>
            </a:extLst>
          </p:cNvPr>
          <p:cNvSpPr txBox="1"/>
          <p:nvPr/>
        </p:nvSpPr>
        <p:spPr>
          <a:xfrm>
            <a:off x="3931920" y="9062268"/>
            <a:ext cx="2651760" cy="487313"/>
          </a:xfrm>
          <a:prstGeom prst="rect">
            <a:avLst/>
          </a:prstGeom>
        </p:spPr>
        <p:txBody>
          <a:bodyPr vert="horz" wrap="square" lIns="0" tIns="12700" rIns="0" bIns="0" rtlCol="0">
            <a:spAutoFit/>
          </a:bodyPr>
          <a:lstStyle/>
          <a:p>
            <a:pPr marL="12700" marR="5080">
              <a:lnSpc>
                <a:spcPts val="955"/>
              </a:lnSpc>
              <a:spcBef>
                <a:spcPts val="100"/>
              </a:spcBef>
            </a:pPr>
            <a:r>
              <a:rPr lang="en-US" sz="750" b="1" spc="25" dirty="0">
                <a:solidFill>
                  <a:srgbClr val="312B3D"/>
                </a:solidFill>
                <a:latin typeface="Calibri"/>
                <a:cs typeface="Calibri"/>
              </a:rPr>
              <a:t>Carl’s Place</a:t>
            </a:r>
          </a:p>
          <a:p>
            <a:pPr marL="12700" marR="5080">
              <a:lnSpc>
                <a:spcPts val="900"/>
              </a:lnSpc>
              <a:spcBef>
                <a:spcPts val="25"/>
              </a:spcBef>
            </a:pPr>
            <a:r>
              <a:rPr lang="en-US" sz="750" spc="5" dirty="0">
                <a:solidFill>
                  <a:srgbClr val="231F20"/>
                </a:solidFill>
                <a:latin typeface="Trebuchet MS"/>
              </a:rPr>
              <a:t>Manufacturer and distributor of golf simulator kits and components.</a:t>
            </a:r>
          </a:p>
          <a:p>
            <a:pPr marL="12700">
              <a:lnSpc>
                <a:spcPts val="869"/>
              </a:lnSpc>
            </a:pPr>
            <a:r>
              <a:rPr lang="en-US" sz="750" i="1" spc="-5" dirty="0">
                <a:solidFill>
                  <a:srgbClr val="231F20"/>
                </a:solidFill>
                <a:latin typeface="Trebuchet MS"/>
                <a:cs typeface="Trebuchet MS"/>
              </a:rPr>
              <a:t>Milton, Wisconsin</a:t>
            </a:r>
            <a:endParaRPr lang="en-US" sz="750" i="1" dirty="0">
              <a:latin typeface="Trebuchet MS"/>
              <a:cs typeface="Trebuchet MS"/>
            </a:endParaRPr>
          </a:p>
        </p:txBody>
      </p:sp>
      <p:pic>
        <p:nvPicPr>
          <p:cNvPr id="233" name="Picture 232">
            <a:extLst>
              <a:ext uri="{FF2B5EF4-FFF2-40B4-BE49-F238E27FC236}">
                <a16:creationId xmlns:a16="http://schemas.microsoft.com/office/drawing/2014/main" id="{73A7CDBA-007E-6EB1-B7D8-9D4D742CE87F}"/>
              </a:ext>
            </a:extLst>
          </p:cNvPr>
          <p:cNvPicPr>
            <a:picLocks noChangeAspect="1"/>
          </p:cNvPicPr>
          <p:nvPr/>
        </p:nvPicPr>
        <p:blipFill>
          <a:blip r:embed="rId31"/>
          <a:stretch>
            <a:fillRect/>
          </a:stretch>
        </p:blipFill>
        <p:spPr>
          <a:xfrm>
            <a:off x="6719240" y="9145640"/>
            <a:ext cx="641425" cy="332385"/>
          </a:xfrm>
          <a:prstGeom prst="rect">
            <a:avLst/>
          </a:prstGeom>
        </p:spPr>
      </p:pic>
    </p:spTree>
    <p:extLst>
      <p:ext uri="{BB962C8B-B14F-4D97-AF65-F5344CB8AC3E}">
        <p14:creationId xmlns:p14="http://schemas.microsoft.com/office/powerpoint/2010/main" val="429275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1903</TotalTime>
  <Words>824</Words>
  <Application>Microsoft Office PowerPoint</Application>
  <PresentationFormat>Custom</PresentationFormat>
  <Paragraphs>127</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Calibri</vt:lpstr>
      <vt:lpstr>Trebuchet MS</vt:lpstr>
      <vt:lpstr>Office Theme</vt:lpstr>
      <vt:lpstr>Experienced Partner Providing Flexible Capital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Experienced Partner  Providing Flexible Capital</dc:title>
  <dc:creator>Armando Avila</dc:creator>
  <cp:lastModifiedBy>Christine Ward</cp:lastModifiedBy>
  <cp:revision>65</cp:revision>
  <cp:lastPrinted>2025-02-24T19:18:44Z</cp:lastPrinted>
  <dcterms:created xsi:type="dcterms:W3CDTF">2022-04-26T21:57:51Z</dcterms:created>
  <dcterms:modified xsi:type="dcterms:W3CDTF">2025-02-25T17:13:57Z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2022-04-26T00:00:00Z</vt:filetime>
  </property>
  <property fmtid="{D5CDD505-2E9C-101B-9397-08002B2CF9AE}" pid="3" name="Creator">
    <vt:lpwstr>PDFium</vt:lpwstr>
  </property>
  <property fmtid="{D5CDD505-2E9C-101B-9397-08002B2CF9AE}" pid="4" name="LastSaved">
    <vt:filetime>2022-04-26T00:00:00Z</vt:filetime>
  </property>
</Properties>
</file>